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741" r:id="rId2"/>
    <p:sldId id="862" r:id="rId3"/>
    <p:sldId id="904" r:id="rId4"/>
    <p:sldId id="905" r:id="rId5"/>
    <p:sldId id="672" r:id="rId6"/>
    <p:sldId id="859" r:id="rId7"/>
    <p:sldId id="917" r:id="rId8"/>
    <p:sldId id="925" r:id="rId9"/>
    <p:sldId id="926" r:id="rId10"/>
    <p:sldId id="888" r:id="rId11"/>
    <p:sldId id="421" r:id="rId12"/>
    <p:sldId id="930" r:id="rId13"/>
    <p:sldId id="936" r:id="rId14"/>
    <p:sldId id="406" r:id="rId15"/>
    <p:sldId id="408" r:id="rId16"/>
    <p:sldId id="409" r:id="rId17"/>
    <p:sldId id="870" r:id="rId18"/>
    <p:sldId id="937" r:id="rId19"/>
    <p:sldId id="863" r:id="rId20"/>
    <p:sldId id="885" r:id="rId21"/>
    <p:sldId id="854" r:id="rId22"/>
    <p:sldId id="871" r:id="rId23"/>
    <p:sldId id="883" r:id="rId24"/>
    <p:sldId id="929" r:id="rId25"/>
    <p:sldId id="928" r:id="rId26"/>
    <p:sldId id="873" r:id="rId27"/>
    <p:sldId id="882" r:id="rId28"/>
    <p:sldId id="874" r:id="rId29"/>
    <p:sldId id="875" r:id="rId30"/>
    <p:sldId id="876" r:id="rId31"/>
    <p:sldId id="877" r:id="rId32"/>
    <p:sldId id="864" r:id="rId33"/>
    <p:sldId id="906" r:id="rId34"/>
    <p:sldId id="938" r:id="rId35"/>
    <p:sldId id="901" r:id="rId36"/>
    <p:sldId id="927" r:id="rId37"/>
    <p:sldId id="931" r:id="rId38"/>
    <p:sldId id="932" r:id="rId39"/>
    <p:sldId id="933" r:id="rId40"/>
    <p:sldId id="934" r:id="rId41"/>
    <p:sldId id="902" r:id="rId42"/>
    <p:sldId id="886" r:id="rId43"/>
    <p:sldId id="921" r:id="rId44"/>
    <p:sldId id="935" r:id="rId45"/>
    <p:sldId id="884" r:id="rId46"/>
    <p:sldId id="890" r:id="rId47"/>
    <p:sldId id="891" r:id="rId48"/>
    <p:sldId id="919" r:id="rId49"/>
    <p:sldId id="920" r:id="rId50"/>
    <p:sldId id="907" r:id="rId51"/>
    <p:sldId id="893" r:id="rId52"/>
  </p:sldIdLst>
  <p:sldSz cx="9144000" cy="6858000" type="screen4x3"/>
  <p:notesSz cx="6881813" cy="10015538"/>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55">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 POPE" initials="KP" lastIdx="1" clrIdx="0">
    <p:extLst>
      <p:ext uri="{19B8F6BF-5375-455C-9EA6-DF929625EA0E}">
        <p15:presenceInfo xmlns:p15="http://schemas.microsoft.com/office/powerpoint/2012/main" userId="67ab782e0feef7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00CC"/>
    <a:srgbClr val="000099"/>
    <a:srgbClr val="CC0000"/>
    <a:srgbClr val="FFFF66"/>
    <a:srgbClr val="F18BDB"/>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44" autoAdjust="0"/>
    <p:restoredTop sz="95238" autoAdjust="0"/>
  </p:normalViewPr>
  <p:slideViewPr>
    <p:cSldViewPr>
      <p:cViewPr varScale="1">
        <p:scale>
          <a:sx n="117" d="100"/>
          <a:sy n="117" d="100"/>
        </p:scale>
        <p:origin x="1232" y="1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5592"/>
    </p:cViewPr>
  </p:sorterViewPr>
  <p:notesViewPr>
    <p:cSldViewPr>
      <p:cViewPr varScale="1">
        <p:scale>
          <a:sx n="88" d="100"/>
          <a:sy n="88" d="100"/>
        </p:scale>
        <p:origin x="4152" y="176"/>
      </p:cViewPr>
      <p:guideLst>
        <p:guide orient="horz" pos="3155"/>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22E5C8-3BDF-4745-819C-FB29FA9DF81D}"/>
              </a:ext>
            </a:extLst>
          </p:cNvPr>
          <p:cNvSpPr>
            <a:spLocks noGrp="1"/>
          </p:cNvSpPr>
          <p:nvPr>
            <p:ph type="hdr" sz="quarter"/>
          </p:nvPr>
        </p:nvSpPr>
        <p:spPr>
          <a:xfrm>
            <a:off x="0" y="0"/>
            <a:ext cx="2982913" cy="501650"/>
          </a:xfrm>
          <a:prstGeom prst="rect">
            <a:avLst/>
          </a:prstGeom>
        </p:spPr>
        <p:txBody>
          <a:bodyPr vert="horz" wrap="square" lIns="95060" tIns="47530" rIns="95060" bIns="47530" numCol="1" anchor="t" anchorCtr="0" compatLnSpc="1">
            <a:prstTxWarp prst="textNoShape">
              <a:avLst/>
            </a:prstTxWarp>
          </a:bodyPr>
          <a:lstStyle>
            <a:lvl1pPr>
              <a:defRPr sz="1200">
                <a:latin typeface="Arial" pitchFamily="34" charset="0"/>
                <a:ea typeface="+mn-ea"/>
              </a:defRPr>
            </a:lvl1pPr>
          </a:lstStyle>
          <a:p>
            <a:pPr>
              <a:defRPr/>
            </a:pPr>
            <a:endParaRPr lang="en-GB"/>
          </a:p>
        </p:txBody>
      </p:sp>
      <p:sp>
        <p:nvSpPr>
          <p:cNvPr id="3" name="Date Placeholder 2">
            <a:extLst>
              <a:ext uri="{FF2B5EF4-FFF2-40B4-BE49-F238E27FC236}">
                <a16:creationId xmlns:a16="http://schemas.microsoft.com/office/drawing/2014/main" id="{DCDB4441-DB36-4413-8DC5-5291788CB6CE}"/>
              </a:ext>
            </a:extLst>
          </p:cNvPr>
          <p:cNvSpPr>
            <a:spLocks noGrp="1"/>
          </p:cNvSpPr>
          <p:nvPr>
            <p:ph type="dt" sz="quarter" idx="1"/>
          </p:nvPr>
        </p:nvSpPr>
        <p:spPr>
          <a:xfrm>
            <a:off x="3897313" y="0"/>
            <a:ext cx="2982912" cy="501650"/>
          </a:xfrm>
          <a:prstGeom prst="rect">
            <a:avLst/>
          </a:prstGeom>
        </p:spPr>
        <p:txBody>
          <a:bodyPr vert="horz" wrap="square" lIns="95060" tIns="47530" rIns="95060" bIns="47530" numCol="1" anchor="t" anchorCtr="0" compatLnSpc="1">
            <a:prstTxWarp prst="textNoShape">
              <a:avLst/>
            </a:prstTxWarp>
          </a:bodyPr>
          <a:lstStyle>
            <a:lvl1pPr algn="r">
              <a:defRPr sz="1200"/>
            </a:lvl1pPr>
          </a:lstStyle>
          <a:p>
            <a:fld id="{5DDDF8A4-19CE-4615-9F0E-71CD0EDBFE0C}" type="datetime1">
              <a:rPr lang="en-US" altLang="en-US"/>
              <a:pPr/>
              <a:t>10/19/24</a:t>
            </a:fld>
            <a:endParaRPr lang="en-GB" altLang="en-US"/>
          </a:p>
        </p:txBody>
      </p:sp>
      <p:sp>
        <p:nvSpPr>
          <p:cNvPr id="4" name="Footer Placeholder 3">
            <a:extLst>
              <a:ext uri="{FF2B5EF4-FFF2-40B4-BE49-F238E27FC236}">
                <a16:creationId xmlns:a16="http://schemas.microsoft.com/office/drawing/2014/main" id="{7F7FD169-5CDB-4586-8F36-D80423C928E6}"/>
              </a:ext>
            </a:extLst>
          </p:cNvPr>
          <p:cNvSpPr>
            <a:spLocks noGrp="1"/>
          </p:cNvSpPr>
          <p:nvPr>
            <p:ph type="ftr" sz="quarter" idx="2"/>
          </p:nvPr>
        </p:nvSpPr>
        <p:spPr>
          <a:xfrm>
            <a:off x="0" y="9512300"/>
            <a:ext cx="2982913" cy="501650"/>
          </a:xfrm>
          <a:prstGeom prst="rect">
            <a:avLst/>
          </a:prstGeom>
        </p:spPr>
        <p:txBody>
          <a:bodyPr vert="horz" wrap="square" lIns="95060" tIns="47530" rIns="95060" bIns="47530" numCol="1" anchor="b" anchorCtr="0" compatLnSpc="1">
            <a:prstTxWarp prst="textNoShape">
              <a:avLst/>
            </a:prstTxWarp>
          </a:bodyPr>
          <a:lstStyle>
            <a:lvl1pPr>
              <a:defRPr sz="1200">
                <a:latin typeface="Arial" pitchFamily="34" charset="0"/>
                <a:ea typeface="+mn-ea"/>
              </a:defRPr>
            </a:lvl1pPr>
          </a:lstStyle>
          <a:p>
            <a:pPr>
              <a:defRPr/>
            </a:pPr>
            <a:endParaRPr lang="en-GB"/>
          </a:p>
        </p:txBody>
      </p:sp>
      <p:sp>
        <p:nvSpPr>
          <p:cNvPr id="5" name="Slide Number Placeholder 4">
            <a:extLst>
              <a:ext uri="{FF2B5EF4-FFF2-40B4-BE49-F238E27FC236}">
                <a16:creationId xmlns:a16="http://schemas.microsoft.com/office/drawing/2014/main" id="{C73998E0-577C-443A-81D7-7DB0E8CC1B9A}"/>
              </a:ext>
            </a:extLst>
          </p:cNvPr>
          <p:cNvSpPr>
            <a:spLocks noGrp="1"/>
          </p:cNvSpPr>
          <p:nvPr>
            <p:ph type="sldNum" sz="quarter" idx="3"/>
          </p:nvPr>
        </p:nvSpPr>
        <p:spPr>
          <a:xfrm>
            <a:off x="3897313" y="9512300"/>
            <a:ext cx="2982912" cy="501650"/>
          </a:xfrm>
          <a:prstGeom prst="rect">
            <a:avLst/>
          </a:prstGeom>
        </p:spPr>
        <p:txBody>
          <a:bodyPr vert="horz" wrap="square" lIns="95060" tIns="47530" rIns="95060" bIns="47530" numCol="1" anchor="b" anchorCtr="0" compatLnSpc="1">
            <a:prstTxWarp prst="textNoShape">
              <a:avLst/>
            </a:prstTxWarp>
          </a:bodyPr>
          <a:lstStyle>
            <a:lvl1pPr algn="r">
              <a:defRPr sz="1200"/>
            </a:lvl1pPr>
          </a:lstStyle>
          <a:p>
            <a:fld id="{DE15F17E-6052-46B7-8474-4619FAB355C4}"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740620-14EA-41B0-9C52-4E3AA7BDDD38}"/>
              </a:ext>
            </a:extLst>
          </p:cNvPr>
          <p:cNvSpPr>
            <a:spLocks noGrp="1"/>
          </p:cNvSpPr>
          <p:nvPr>
            <p:ph type="hdr" sz="quarter"/>
          </p:nvPr>
        </p:nvSpPr>
        <p:spPr>
          <a:xfrm>
            <a:off x="0" y="0"/>
            <a:ext cx="2982913" cy="501650"/>
          </a:xfrm>
          <a:prstGeom prst="rect">
            <a:avLst/>
          </a:prstGeom>
        </p:spPr>
        <p:txBody>
          <a:bodyPr vert="horz" wrap="square" lIns="95060" tIns="47530" rIns="95060" bIns="47530" numCol="1" anchor="t" anchorCtr="0" compatLnSpc="1">
            <a:prstTxWarp prst="textNoShape">
              <a:avLst/>
            </a:prstTxWarp>
          </a:bodyPr>
          <a:lstStyle>
            <a:lvl1pPr>
              <a:defRPr sz="1200">
                <a:latin typeface="Arial" pitchFamily="34" charset="0"/>
                <a:ea typeface="+mn-ea"/>
              </a:defRPr>
            </a:lvl1pPr>
          </a:lstStyle>
          <a:p>
            <a:pPr>
              <a:defRPr/>
            </a:pPr>
            <a:endParaRPr lang="en-US"/>
          </a:p>
        </p:txBody>
      </p:sp>
      <p:sp>
        <p:nvSpPr>
          <p:cNvPr id="3" name="Date Placeholder 2">
            <a:extLst>
              <a:ext uri="{FF2B5EF4-FFF2-40B4-BE49-F238E27FC236}">
                <a16:creationId xmlns:a16="http://schemas.microsoft.com/office/drawing/2014/main" id="{B8806E5A-DC2D-4F98-A731-A7FBE5AD3FAF}"/>
              </a:ext>
            </a:extLst>
          </p:cNvPr>
          <p:cNvSpPr>
            <a:spLocks noGrp="1"/>
          </p:cNvSpPr>
          <p:nvPr>
            <p:ph type="dt" idx="1"/>
          </p:nvPr>
        </p:nvSpPr>
        <p:spPr>
          <a:xfrm>
            <a:off x="3897313" y="0"/>
            <a:ext cx="2982912" cy="501650"/>
          </a:xfrm>
          <a:prstGeom prst="rect">
            <a:avLst/>
          </a:prstGeom>
        </p:spPr>
        <p:txBody>
          <a:bodyPr vert="horz" wrap="square" lIns="95060" tIns="47530" rIns="95060" bIns="47530" numCol="1" anchor="t" anchorCtr="0" compatLnSpc="1">
            <a:prstTxWarp prst="textNoShape">
              <a:avLst/>
            </a:prstTxWarp>
          </a:bodyPr>
          <a:lstStyle>
            <a:lvl1pPr algn="r">
              <a:defRPr sz="1200"/>
            </a:lvl1pPr>
          </a:lstStyle>
          <a:p>
            <a:fld id="{EA90A50E-A146-4F1E-9F7B-277A7280E417}" type="datetime1">
              <a:rPr lang="en-US" altLang="en-US"/>
              <a:pPr/>
              <a:t>10/19/24</a:t>
            </a:fld>
            <a:endParaRPr lang="en-US" altLang="en-US"/>
          </a:p>
        </p:txBody>
      </p:sp>
      <p:sp>
        <p:nvSpPr>
          <p:cNvPr id="4" name="Slide Image Placeholder 3">
            <a:extLst>
              <a:ext uri="{FF2B5EF4-FFF2-40B4-BE49-F238E27FC236}">
                <a16:creationId xmlns:a16="http://schemas.microsoft.com/office/drawing/2014/main" id="{05B85185-F7BF-4189-ACA6-DDDBD3F292DE}"/>
              </a:ext>
            </a:extLst>
          </p:cNvPr>
          <p:cNvSpPr>
            <a:spLocks noGrp="1" noRot="1" noChangeAspect="1"/>
          </p:cNvSpPr>
          <p:nvPr>
            <p:ph type="sldImg" idx="2"/>
          </p:nvPr>
        </p:nvSpPr>
        <p:spPr>
          <a:xfrm>
            <a:off x="936625" y="749300"/>
            <a:ext cx="5008563" cy="3756025"/>
          </a:xfrm>
          <a:prstGeom prst="rect">
            <a:avLst/>
          </a:prstGeom>
          <a:noFill/>
          <a:ln w="12700">
            <a:solidFill>
              <a:prstClr val="black"/>
            </a:solidFill>
          </a:ln>
        </p:spPr>
        <p:txBody>
          <a:bodyPr vert="horz" lIns="95060" tIns="47530" rIns="95060" bIns="47530" rtlCol="0" anchor="ctr"/>
          <a:lstStyle/>
          <a:p>
            <a:pPr lvl="0"/>
            <a:endParaRPr lang="en-US" noProof="0"/>
          </a:p>
        </p:txBody>
      </p:sp>
      <p:sp>
        <p:nvSpPr>
          <p:cNvPr id="5" name="Notes Placeholder 4">
            <a:extLst>
              <a:ext uri="{FF2B5EF4-FFF2-40B4-BE49-F238E27FC236}">
                <a16:creationId xmlns:a16="http://schemas.microsoft.com/office/drawing/2014/main" id="{B0190893-2444-46F1-9111-B08B756FAF91}"/>
              </a:ext>
            </a:extLst>
          </p:cNvPr>
          <p:cNvSpPr>
            <a:spLocks noGrp="1"/>
          </p:cNvSpPr>
          <p:nvPr>
            <p:ph type="body" sz="quarter" idx="3"/>
          </p:nvPr>
        </p:nvSpPr>
        <p:spPr>
          <a:xfrm>
            <a:off x="688975" y="4756150"/>
            <a:ext cx="5505450" cy="4510088"/>
          </a:xfrm>
          <a:prstGeom prst="rect">
            <a:avLst/>
          </a:prstGeom>
        </p:spPr>
        <p:txBody>
          <a:bodyPr vert="horz" lIns="95060" tIns="47530" rIns="95060" bIns="4753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6A3FF83-1F54-447B-9915-4320FF3B14BB}"/>
              </a:ext>
            </a:extLst>
          </p:cNvPr>
          <p:cNvSpPr>
            <a:spLocks noGrp="1"/>
          </p:cNvSpPr>
          <p:nvPr>
            <p:ph type="ftr" sz="quarter" idx="4"/>
          </p:nvPr>
        </p:nvSpPr>
        <p:spPr>
          <a:xfrm>
            <a:off x="0" y="9512300"/>
            <a:ext cx="2982913" cy="501650"/>
          </a:xfrm>
          <a:prstGeom prst="rect">
            <a:avLst/>
          </a:prstGeom>
        </p:spPr>
        <p:txBody>
          <a:bodyPr vert="horz" wrap="square" lIns="95060" tIns="47530" rIns="95060" bIns="47530" numCol="1" anchor="b" anchorCtr="0" compatLnSpc="1">
            <a:prstTxWarp prst="textNoShape">
              <a:avLst/>
            </a:prstTxWarp>
          </a:bodyPr>
          <a:lstStyle>
            <a:lvl1pPr>
              <a:defRPr sz="1200">
                <a:latin typeface="Arial" pitchFamily="34" charset="0"/>
                <a:ea typeface="+mn-ea"/>
              </a:defRPr>
            </a:lvl1pPr>
          </a:lstStyle>
          <a:p>
            <a:pPr>
              <a:defRPr/>
            </a:pPr>
            <a:endParaRPr lang="en-US"/>
          </a:p>
        </p:txBody>
      </p:sp>
      <p:sp>
        <p:nvSpPr>
          <p:cNvPr id="7" name="Slide Number Placeholder 6">
            <a:extLst>
              <a:ext uri="{FF2B5EF4-FFF2-40B4-BE49-F238E27FC236}">
                <a16:creationId xmlns:a16="http://schemas.microsoft.com/office/drawing/2014/main" id="{36E41697-095D-4128-A745-02B2A96645CA}"/>
              </a:ext>
            </a:extLst>
          </p:cNvPr>
          <p:cNvSpPr>
            <a:spLocks noGrp="1"/>
          </p:cNvSpPr>
          <p:nvPr>
            <p:ph type="sldNum" sz="quarter" idx="5"/>
          </p:nvPr>
        </p:nvSpPr>
        <p:spPr>
          <a:xfrm>
            <a:off x="3897313" y="9512300"/>
            <a:ext cx="2982912" cy="501650"/>
          </a:xfrm>
          <a:prstGeom prst="rect">
            <a:avLst/>
          </a:prstGeom>
        </p:spPr>
        <p:txBody>
          <a:bodyPr vert="horz" wrap="square" lIns="95060" tIns="47530" rIns="95060" bIns="47530" numCol="1" anchor="b" anchorCtr="0" compatLnSpc="1">
            <a:prstTxWarp prst="textNoShape">
              <a:avLst/>
            </a:prstTxWarp>
          </a:bodyPr>
          <a:lstStyle>
            <a:lvl1pPr algn="r">
              <a:defRPr sz="1200"/>
            </a:lvl1pPr>
          </a:lstStyle>
          <a:p>
            <a:fld id="{D444B7F6-9ECA-41FA-AA07-0CCA5DF1725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4EA2358-9954-40EA-B36B-0E41801427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en-US">
                <a:latin typeface="Arial" panose="020B0604020202020204" pitchFamily="34" charset="0"/>
              </a:rPr>
              <a:t>Self Expression – full </a:t>
            </a:r>
            <a:r>
              <a:rPr lang="en-GB" altLang="en-US">
                <a:latin typeface="Arial" panose="020B0604020202020204" pitchFamily="34" charset="0"/>
              </a:rPr>
              <a:t>potential</a:t>
            </a:r>
          </a:p>
        </p:txBody>
      </p:sp>
      <p:sp>
        <p:nvSpPr>
          <p:cNvPr id="16387" name="Rectangle 3">
            <a:extLst>
              <a:ext uri="{FF2B5EF4-FFF2-40B4-BE49-F238E27FC236}">
                <a16:creationId xmlns:a16="http://schemas.microsoft.com/office/drawing/2014/main" id="{F11F3126-32F2-4FB5-8E6B-59F2005585D8}"/>
              </a:ext>
            </a:extLst>
          </p:cNvPr>
          <p:cNvSpPr>
            <a:spLocks noGrp="1" noRot="1" noChangeAspect="1" noChangeArrowheads="1" noTextEdit="1"/>
          </p:cNvSpPr>
          <p:nvPr>
            <p:ph type="sldImg"/>
          </p:nvPr>
        </p:nvSpPr>
        <p:spPr bwMode="auto">
          <a:xfrm>
            <a:off x="936625" y="747713"/>
            <a:ext cx="5008563" cy="375602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10</a:t>
            </a:fld>
            <a:endParaRPr lang="en-US" altLang="en-US"/>
          </a:p>
        </p:txBody>
      </p:sp>
    </p:spTree>
    <p:extLst>
      <p:ext uri="{BB962C8B-B14F-4D97-AF65-F5344CB8AC3E}">
        <p14:creationId xmlns:p14="http://schemas.microsoft.com/office/powerpoint/2010/main" val="1055190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8CEB341A-3448-7B9D-EE67-D4A04AA2083C}"/>
              </a:ext>
            </a:extLst>
          </p:cNvPr>
          <p:cNvSpPr>
            <a:spLocks noGrp="1" noRot="1" noChangeAspect="1" noTextEdit="1"/>
          </p:cNvSpPr>
          <p:nvPr>
            <p:ph type="sldImg"/>
          </p:nvPr>
        </p:nvSpPr>
        <p:spPr>
          <a:ln/>
        </p:spPr>
      </p:sp>
      <p:sp>
        <p:nvSpPr>
          <p:cNvPr id="116739" name="Notes Placeholder 2">
            <a:extLst>
              <a:ext uri="{FF2B5EF4-FFF2-40B4-BE49-F238E27FC236}">
                <a16:creationId xmlns:a16="http://schemas.microsoft.com/office/drawing/2014/main" id="{7884CF0D-B705-0AF7-7948-DE9C8900DA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FR">
              <a:latin typeface="Arial" panose="020B0604020202020204" pitchFamily="34" charset="0"/>
            </a:endParaRPr>
          </a:p>
        </p:txBody>
      </p:sp>
    </p:spTree>
    <p:extLst>
      <p:ext uri="{BB962C8B-B14F-4D97-AF65-F5344CB8AC3E}">
        <p14:creationId xmlns:p14="http://schemas.microsoft.com/office/powerpoint/2010/main" val="1476066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FF5E-3E5C-1E46-48A0-ED62DD710C2F}"/>
            </a:ext>
          </a:extLst>
        </p:cNvPr>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625BECBC-832A-C3C6-5443-EA4636FFB6A8}"/>
              </a:ext>
            </a:extLst>
          </p:cNvPr>
          <p:cNvSpPr>
            <a:spLocks noGrp="1" noRot="1" noChangeAspect="1" noTextEdit="1"/>
          </p:cNvSpPr>
          <p:nvPr>
            <p:ph type="sldImg"/>
          </p:nvPr>
        </p:nvSpPr>
        <p:spPr>
          <a:ln/>
        </p:spPr>
      </p:sp>
      <p:sp>
        <p:nvSpPr>
          <p:cNvPr id="116739" name="Notes Placeholder 2">
            <a:extLst>
              <a:ext uri="{FF2B5EF4-FFF2-40B4-BE49-F238E27FC236}">
                <a16:creationId xmlns:a16="http://schemas.microsoft.com/office/drawing/2014/main" id="{D0224D30-AB14-D1BE-F63E-F2A03031C3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FR" dirty="0">
              <a:latin typeface="Arial" panose="020B0604020202020204" pitchFamily="34" charset="0"/>
            </a:endParaRPr>
          </a:p>
        </p:txBody>
      </p:sp>
    </p:spTree>
    <p:extLst>
      <p:ext uri="{BB962C8B-B14F-4D97-AF65-F5344CB8AC3E}">
        <p14:creationId xmlns:p14="http://schemas.microsoft.com/office/powerpoint/2010/main" val="61563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CC982552-90F0-B189-62F8-4A6CC5BEA37A}"/>
              </a:ext>
            </a:extLst>
          </p:cNvPr>
          <p:cNvSpPr>
            <a:spLocks noGrp="1" noRot="1" noChangeAspect="1" noTextEdit="1"/>
          </p:cNvSpPr>
          <p:nvPr>
            <p:ph type="sldImg"/>
          </p:nvPr>
        </p:nvSpPr>
        <p:spPr>
          <a:ln/>
        </p:spPr>
      </p:sp>
      <p:sp>
        <p:nvSpPr>
          <p:cNvPr id="114691" name="Notes Placeholder 2">
            <a:extLst>
              <a:ext uri="{FF2B5EF4-FFF2-40B4-BE49-F238E27FC236}">
                <a16:creationId xmlns:a16="http://schemas.microsoft.com/office/drawing/2014/main" id="{0199321A-A51C-2AA7-4E28-746CB11B46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FR" altLang="en-FR">
              <a:latin typeface="Arial" panose="020B0604020202020204" pitchFamily="34" charset="0"/>
            </a:endParaRPr>
          </a:p>
        </p:txBody>
      </p:sp>
      <p:sp>
        <p:nvSpPr>
          <p:cNvPr id="114692" name="Slide Number Placeholder 3">
            <a:extLst>
              <a:ext uri="{FF2B5EF4-FFF2-40B4-BE49-F238E27FC236}">
                <a16:creationId xmlns:a16="http://schemas.microsoft.com/office/drawing/2014/main" id="{A8544FD7-B682-1D76-D14B-8532BF02B7D5}"/>
              </a:ext>
            </a:extLst>
          </p:cNvPr>
          <p:cNvSpPr>
            <a:spLocks noGrp="1"/>
          </p:cNvSpPr>
          <p:nvPr>
            <p:ph type="sldNum" sz="quarter" idx="4294967295"/>
          </p:nvPr>
        </p:nvSpPr>
        <p:spPr bwMode="auto">
          <a:xfrm>
            <a:off x="3884613" y="9236075"/>
            <a:ext cx="2971800" cy="485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fld id="{22AA336A-8FA6-2944-A1F7-306AEE99700F}" type="slidenum">
              <a:rPr lang="fi-FI" altLang="en-FR"/>
              <a:pPr/>
              <a:t>15</a:t>
            </a:fld>
            <a:endParaRPr lang="fi-FI" altLang="en-FR"/>
          </a:p>
        </p:txBody>
      </p:sp>
    </p:spTree>
    <p:extLst>
      <p:ext uri="{BB962C8B-B14F-4D97-AF65-F5344CB8AC3E}">
        <p14:creationId xmlns:p14="http://schemas.microsoft.com/office/powerpoint/2010/main" val="2846685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17</a:t>
            </a:fld>
            <a:endParaRPr lang="en-US" altLang="en-US"/>
          </a:p>
        </p:txBody>
      </p:sp>
    </p:spTree>
    <p:extLst>
      <p:ext uri="{BB962C8B-B14F-4D97-AF65-F5344CB8AC3E}">
        <p14:creationId xmlns:p14="http://schemas.microsoft.com/office/powerpoint/2010/main" val="224728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57BCE-3CCE-C7CA-16B6-74EE25FCE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30D75-E9FF-C45B-5A4B-09F739719D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8CEA8-94F9-BD98-0801-A0AC86C3DB1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8C0F08D-5B69-22F5-0AD9-059901B1C1E5}"/>
              </a:ext>
            </a:extLst>
          </p:cNvPr>
          <p:cNvSpPr>
            <a:spLocks noGrp="1"/>
          </p:cNvSpPr>
          <p:nvPr>
            <p:ph type="sldNum" sz="quarter" idx="5"/>
          </p:nvPr>
        </p:nvSpPr>
        <p:spPr/>
        <p:txBody>
          <a:bodyPr/>
          <a:lstStyle/>
          <a:p>
            <a:fld id="{D444B7F6-9ECA-41FA-AA07-0CCA5DF17251}" type="slidenum">
              <a:rPr lang="en-US" altLang="en-US" smtClean="0"/>
              <a:pPr/>
              <a:t>18</a:t>
            </a:fld>
            <a:endParaRPr lang="en-US" altLang="en-US"/>
          </a:p>
        </p:txBody>
      </p:sp>
    </p:spTree>
    <p:extLst>
      <p:ext uri="{BB962C8B-B14F-4D97-AF65-F5344CB8AC3E}">
        <p14:creationId xmlns:p14="http://schemas.microsoft.com/office/powerpoint/2010/main" val="555198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latin typeface="Arial" pitchFamily="-1" charset="0"/>
            </a:endParaRPr>
          </a:p>
        </p:txBody>
      </p:sp>
      <p:sp>
        <p:nvSpPr>
          <p:cNvPr id="18436" name="Slide Number Placeholder 3"/>
          <p:cNvSpPr>
            <a:spLocks noGrp="1"/>
          </p:cNvSpPr>
          <p:nvPr>
            <p:ph type="sldNum" sz="quarter" idx="5"/>
          </p:nvPr>
        </p:nvSpPr>
        <p:spPr bwMode="auto">
          <a:noFill/>
          <a:ln>
            <a:miter lim="800000"/>
            <a:headEnd/>
            <a:tailEnd/>
          </a:ln>
        </p:spPr>
        <p:txBody>
          <a:bodyPr/>
          <a:lstStyle/>
          <a:p>
            <a:fld id="{0DA17B3F-EB80-B64D-97A7-D3A36512CB72}" type="slidenum">
              <a:rPr lang="en-US" b="1">
                <a:ea typeface="Arial" pitchFamily="-1" charset="0"/>
                <a:cs typeface="Arial" pitchFamily="-1" charset="0"/>
              </a:rPr>
              <a:pPr/>
              <a:t>19</a:t>
            </a:fld>
            <a:endParaRPr lang="en-US" b="1" dirty="0">
              <a:ea typeface="Arial" pitchFamily="-1" charset="0"/>
              <a:cs typeface="Arial" pitchFamily="-1" charset="0"/>
            </a:endParaRPr>
          </a:p>
        </p:txBody>
      </p:sp>
    </p:spTree>
    <p:extLst>
      <p:ext uri="{BB962C8B-B14F-4D97-AF65-F5344CB8AC3E}">
        <p14:creationId xmlns:p14="http://schemas.microsoft.com/office/powerpoint/2010/main" val="3155504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23</a:t>
            </a:fld>
            <a:endParaRPr lang="en-US" altLang="en-US"/>
          </a:p>
        </p:txBody>
      </p:sp>
    </p:spTree>
    <p:extLst>
      <p:ext uri="{BB962C8B-B14F-4D97-AF65-F5344CB8AC3E}">
        <p14:creationId xmlns:p14="http://schemas.microsoft.com/office/powerpoint/2010/main" val="3475929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78CF4-ECCA-A388-7FAB-3392675E93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5A020-42BF-8FE3-38A2-6D21EEAC2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C83C3-B057-C0EE-9660-A5AD36A4AA0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A47D48-656F-EFE5-4578-A2AAF7BF90F1}"/>
              </a:ext>
            </a:extLst>
          </p:cNvPr>
          <p:cNvSpPr>
            <a:spLocks noGrp="1"/>
          </p:cNvSpPr>
          <p:nvPr>
            <p:ph type="sldNum" sz="quarter" idx="5"/>
          </p:nvPr>
        </p:nvSpPr>
        <p:spPr/>
        <p:txBody>
          <a:bodyPr/>
          <a:lstStyle/>
          <a:p>
            <a:fld id="{D444B7F6-9ECA-41FA-AA07-0CCA5DF17251}" type="slidenum">
              <a:rPr lang="en-US" altLang="en-US" smtClean="0"/>
              <a:pPr/>
              <a:t>24</a:t>
            </a:fld>
            <a:endParaRPr lang="en-US" altLang="en-US"/>
          </a:p>
        </p:txBody>
      </p:sp>
    </p:spTree>
    <p:extLst>
      <p:ext uri="{BB962C8B-B14F-4D97-AF65-F5344CB8AC3E}">
        <p14:creationId xmlns:p14="http://schemas.microsoft.com/office/powerpoint/2010/main" val="165380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Maslow: Research what makes people satisfied?</a:t>
            </a:r>
            <a:r>
              <a:rPr lang="en-US" baseline="0" dirty="0"/>
              <a:t> Healthy people! Like Albert </a:t>
            </a:r>
            <a:r>
              <a:rPr lang="en-US" baseline="0" dirty="0" err="1"/>
              <a:t>Eistein</a:t>
            </a:r>
            <a:r>
              <a:rPr lang="en-US" baseline="0" dirty="0"/>
              <a:t>! 1% of most satisfied graduates in the USA. That’s how her created his model.</a:t>
            </a:r>
          </a:p>
          <a:p>
            <a:endParaRPr lang="en-US" baseline="0" dirty="0"/>
          </a:p>
          <a:p>
            <a:r>
              <a:rPr lang="en-US" baseline="0" dirty="0"/>
              <a:t>The basic idea is that we are motivated to satisfy certain needs. The physiological being the most important for human survival. If we don’t have these we die</a:t>
            </a:r>
          </a:p>
          <a:p>
            <a:r>
              <a:rPr lang="en-US" baseline="0" dirty="0"/>
              <a:t>Once we have those satisfied we can focus our attention, our motivation on other higher level needs.</a:t>
            </a:r>
          </a:p>
          <a:p>
            <a:r>
              <a:rPr lang="en-US" baseline="0" dirty="0"/>
              <a:t>Our motivation is dynamic. Usually have a dominant need, general needs, relative (in the moment needs)</a:t>
            </a:r>
            <a:endParaRPr lang="en-US" dirty="0"/>
          </a:p>
          <a:p>
            <a:endParaRPr lang="en-US" dirty="0"/>
          </a:p>
          <a:p>
            <a:r>
              <a:rPr lang="en-US" dirty="0"/>
              <a:t>When satisfies needs, feel healthy, well</a:t>
            </a:r>
          </a:p>
          <a:p>
            <a:r>
              <a:rPr lang="en-US" dirty="0"/>
              <a:t>Think of a situation when you needed to breath, or</a:t>
            </a:r>
            <a:r>
              <a:rPr lang="en-US" baseline="0" dirty="0"/>
              <a:t> needed water or sleep etc</a:t>
            </a:r>
          </a:p>
          <a:p>
            <a:r>
              <a:rPr lang="en-US" baseline="0" dirty="0"/>
              <a:t>What did you feel, what emotions were activated, how did you behave? What did you do, say, tone of voice…..when your really needed those things.</a:t>
            </a:r>
          </a:p>
          <a:p>
            <a:r>
              <a:rPr lang="en-US" baseline="0" dirty="0"/>
              <a:t>Fight (overcome obstacles)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Now for the next level, when satisfied feel safe, relaxed, secure. Now think of a situation </a:t>
            </a:r>
            <a:r>
              <a:rPr lang="en-US" dirty="0"/>
              <a:t>when you needed safety? Maybe you didn’t have a job?</a:t>
            </a:r>
            <a:r>
              <a:rPr lang="en-US" baseline="0" dirty="0"/>
              <a:t> Or no place to sleep for the night? Maybe you were very ill or someone broke into your house? What did you feel, what emotions were activated, how did you behave? What did you do, say, tone of voice…..when your really needed those things? Fight/Flight response? Anxiety?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=&gt; People who have suffered from lack of physical and psychological safety in war, on in a dysfunctional family - violence, sexual abuse…or even a car crash can suffer from POST_TRAUMATIC STRESS DISORDER (PTDS) – Big issues with veterans….high suicide rate</a:t>
            </a:r>
          </a:p>
          <a:p>
            <a:endParaRPr lang="en-US" baseline="0" dirty="0"/>
          </a:p>
          <a:p>
            <a:r>
              <a:rPr lang="en-US" baseline="0" dirty="0"/>
              <a:t>Now for the next level, when satisfied we feel joy, happy, excited, sexy, loved, close, cared for, open, sacrifice ….think of a situation when you lost a friend or loved one. What emotions, behaviors? Shock, Anger, Fear, Sadness, </a:t>
            </a:r>
          </a:p>
          <a:p>
            <a:pPr>
              <a:buFont typeface="Symbol" pitchFamily="4" charset="2"/>
              <a:buChar char=""/>
            </a:pPr>
            <a:r>
              <a:rPr lang="en-US" baseline="0" dirty="0"/>
              <a:t>Jealousy / Envy / Guilt =&gt; Complex emotions</a:t>
            </a:r>
          </a:p>
          <a:p>
            <a:pPr>
              <a:buFont typeface="Symbol" pitchFamily="4" charset="2"/>
              <a:buNone/>
            </a:pPr>
            <a:endParaRPr lang="en-US" baseline="0" dirty="0"/>
          </a:p>
          <a:p>
            <a:r>
              <a:rPr lang="en-US" baseline="0" dirty="0"/>
              <a:t>Now for the next level, when satisfied we feel confident, competent, self- assured, strong, respected, pride “I am great”, sense of achievement, </a:t>
            </a:r>
            <a:r>
              <a:rPr lang="en-US" baseline="0" dirty="0" err="1"/>
              <a:t>estatic</a:t>
            </a:r>
            <a:r>
              <a:rPr lang="en-US" baseline="0" dirty="0"/>
              <a:t>….think of a situation when your self esteem was lost. Someone did not respect you? How did you feel? Angry? Sad? Fear, Shame? Guilt? Jealousy? Or when you failed? You did not achieve what you wanted? Maybe you found out that you were not as good as you thought? Some weakness? Confidence was broken….how did you feel? </a:t>
            </a:r>
          </a:p>
          <a:p>
            <a:endParaRPr lang="en-US" baseline="0" dirty="0"/>
          </a:p>
          <a:p>
            <a:r>
              <a:rPr lang="en-US" baseline="0" dirty="0"/>
              <a:t>Now for the next level, when satisfies we feel, joy, wonder, enthusiasm, curiosity, creative, We can do it”….think of a situation when you had to do something that you thought was wrong? Shame, guilt? Fear, Anger, Sadness</a:t>
            </a:r>
          </a:p>
          <a:p>
            <a:r>
              <a:rPr lang="en-US" baseline="0" dirty="0"/>
              <a:t>Or when you couldn’t accept the facts because of your beliefs? Or when you found out that you had a prejudice? Muslims better than Christians? Buddhists better than Hindus. Arians are the master race? Women should stay at home with the kids? </a:t>
            </a:r>
          </a:p>
          <a:p>
            <a:r>
              <a:rPr lang="en-US" baseline="0" dirty="0"/>
              <a:t>What if you are not solving problems relates to our world, poverty, human rights, equity, pollution, global climate change, reduction of biodiversity, loss of species, how are sentient beings (animals) are treated by humans?</a:t>
            </a:r>
          </a:p>
          <a:p>
            <a:r>
              <a:rPr lang="en-US" baseline="0" dirty="0"/>
              <a:t>What if you can’t be yourself? To realize your potential?</a:t>
            </a:r>
          </a:p>
          <a:p>
            <a:endParaRPr lang="en-US" baseline="0" dirty="0"/>
          </a:p>
          <a:p>
            <a:r>
              <a:rPr lang="en-US" baseline="0" dirty="0"/>
              <a:t>We need to satisfy needs to be healthy human beings. We need to respect these needs for ourselves and others to have healthy families, communities and </a:t>
            </a:r>
            <a:r>
              <a:rPr lang="en-US" baseline="0" dirty="0" err="1"/>
              <a:t>organisations</a:t>
            </a:r>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E5D85F6-6473-4477-84B7-242BD8820DD2}" type="slidenum">
              <a:rPr lang="en-US" altLang="en-US" smtClean="0"/>
              <a:pPr/>
              <a:t>32</a:t>
            </a:fld>
            <a:endParaRPr lang="en-US" altLang="en-US"/>
          </a:p>
        </p:txBody>
      </p:sp>
    </p:spTree>
    <p:extLst>
      <p:ext uri="{BB962C8B-B14F-4D97-AF65-F5344CB8AC3E}">
        <p14:creationId xmlns:p14="http://schemas.microsoft.com/office/powerpoint/2010/main" val="3971850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latin typeface="Arial" pitchFamily="-1" charset="0"/>
            </a:endParaRPr>
          </a:p>
        </p:txBody>
      </p:sp>
    </p:spTree>
    <p:extLst>
      <p:ext uri="{BB962C8B-B14F-4D97-AF65-F5344CB8AC3E}">
        <p14:creationId xmlns:p14="http://schemas.microsoft.com/office/powerpoint/2010/main" val="2166479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39</a:t>
            </a:fld>
            <a:endParaRPr lang="en-US" altLang="en-US"/>
          </a:p>
        </p:txBody>
      </p:sp>
    </p:spTree>
    <p:extLst>
      <p:ext uri="{BB962C8B-B14F-4D97-AF65-F5344CB8AC3E}">
        <p14:creationId xmlns:p14="http://schemas.microsoft.com/office/powerpoint/2010/main" val="1570274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AEAC9-8385-C12C-1570-47712F573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17B6C-DB2F-0215-4ADD-CCA7711B5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9331E-F8B3-751D-16F7-FD6411A62F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314672-7F33-9C11-1225-EDD7133ABDE1}"/>
              </a:ext>
            </a:extLst>
          </p:cNvPr>
          <p:cNvSpPr>
            <a:spLocks noGrp="1"/>
          </p:cNvSpPr>
          <p:nvPr>
            <p:ph type="sldNum" sz="quarter" idx="5"/>
          </p:nvPr>
        </p:nvSpPr>
        <p:spPr/>
        <p:txBody>
          <a:bodyPr/>
          <a:lstStyle/>
          <a:p>
            <a:fld id="{D444B7F6-9ECA-41FA-AA07-0CCA5DF17251}" type="slidenum">
              <a:rPr lang="en-US" altLang="en-US" smtClean="0"/>
              <a:pPr/>
              <a:t>40</a:t>
            </a:fld>
            <a:endParaRPr lang="en-US" altLang="en-US"/>
          </a:p>
        </p:txBody>
      </p:sp>
    </p:spTree>
    <p:extLst>
      <p:ext uri="{BB962C8B-B14F-4D97-AF65-F5344CB8AC3E}">
        <p14:creationId xmlns:p14="http://schemas.microsoft.com/office/powerpoint/2010/main" val="2004941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42</a:t>
            </a:fld>
            <a:endParaRPr lang="en-US" altLang="en-US"/>
          </a:p>
        </p:txBody>
      </p:sp>
    </p:spTree>
    <p:extLst>
      <p:ext uri="{BB962C8B-B14F-4D97-AF65-F5344CB8AC3E}">
        <p14:creationId xmlns:p14="http://schemas.microsoft.com/office/powerpoint/2010/main" val="1236637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DF498C97-6AC1-44B2-A6A6-4BC167E903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DA14D4A5-C0C9-47AE-BA48-CD6DC4894B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1581243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40D5-4441-B025-99CC-458AF4C95A75}"/>
            </a:ext>
          </a:extLst>
        </p:cNvPr>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A299698B-964E-83E4-AE16-DB6DBB5A0D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5861FA62-F012-863B-ADC7-3ADF6C11D3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646348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9E5EF88F-20BB-B249-B58B-67C4A144AF0C}" type="slidenum">
              <a:rPr lang="en-GB"/>
              <a:pPr/>
              <a:t>50</a:t>
            </a:fld>
            <a:endParaRPr lang="en-GB"/>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GB" b="1">
                <a:latin typeface="Arial Unicode MS" pitchFamily="-1" charset="0"/>
                <a:ea typeface="ＭＳ Ｐゴシック" pitchFamily="-1" charset="-128"/>
              </a:rPr>
              <a:t>Definition - </a:t>
            </a:r>
            <a:r>
              <a:rPr lang="en-GB">
                <a:latin typeface="Arial Unicode MS" pitchFamily="-1" charset="0"/>
                <a:ea typeface="Times New Roman" pitchFamily="-1" charset="0"/>
                <a:cs typeface="Times New Roman" pitchFamily="-1" charset="0"/>
              </a:rPr>
              <a:t>Living organisms possess feedback control systems of great complexity. For example, when the hand reaches for an object, information about its position is continuously fed back to the brain, both by the eyes and by position-sensing nerves in the arm; the brain uses the position information to guide the hand to the object. Such feedback can be termed voluntary, since it is to some extent under conscious control. Automatic, involuntary feedback is constantly taking place as well, controlling processes such as respiration, circulation, digestion, and maintenance of body temperature.</a:t>
            </a:r>
            <a:endParaRPr lang="en-GB">
              <a:latin typeface="Times New Roman" pitchFamily="-1" charset="0"/>
              <a:ea typeface="Times New Roman" pitchFamily="-1" charset="0"/>
              <a:cs typeface="Times New Roman" pitchFamily="-1" charset="0"/>
            </a:endParaRPr>
          </a:p>
          <a:p>
            <a:pPr eaLnBrk="1" hangingPunct="1"/>
            <a:r>
              <a:rPr lang="en-GB" b="1">
                <a:latin typeface="Arial Unicode MS" pitchFamily="-1" charset="0"/>
                <a:ea typeface="ＭＳ Ｐゴシック" pitchFamily="-1" charset="-128"/>
              </a:rPr>
              <a:t>Why give feedback?</a:t>
            </a:r>
          </a:p>
          <a:p>
            <a:pPr eaLnBrk="1" hangingPunct="1"/>
            <a:r>
              <a:rPr lang="en-GB">
                <a:latin typeface="Arial Unicode MS" pitchFamily="-1" charset="0"/>
                <a:ea typeface="Times New Roman" pitchFamily="-1" charset="0"/>
                <a:cs typeface="Times New Roman" pitchFamily="-1" charset="0"/>
              </a:rPr>
              <a:t>Whatever your position in an organisation, the skill of giving and receiving effective feedback is a key component in getting the job done, maintaining healthy and open relationships, and ensuring people grow and develop. Feedback enhances and encourages effective behaviours &amp; provides insight and impetus to change those that are less productive.</a:t>
            </a:r>
            <a:endParaRPr lang="en-GB">
              <a:latin typeface="Times New Roman" pitchFamily="-1" charset="0"/>
              <a:ea typeface="Times New Roman" pitchFamily="-1" charset="0"/>
              <a:cs typeface="Times New Roman" pitchFamily="-1" charset="0"/>
            </a:endParaRPr>
          </a:p>
          <a:p>
            <a:pPr algn="just" eaLnBrk="1" hangingPunct="1"/>
            <a:r>
              <a:rPr lang="en-GB" b="1">
                <a:latin typeface="Arial Unicode MS" pitchFamily="-1" charset="0"/>
                <a:ea typeface="Times New Roman" pitchFamily="-1" charset="0"/>
                <a:cs typeface="Times New Roman" pitchFamily="-1" charset="0"/>
              </a:rPr>
              <a:t>What are the obstacles to giving feedback?</a:t>
            </a:r>
          </a:p>
          <a:p>
            <a:pPr algn="just" eaLnBrk="1" hangingPunct="1"/>
            <a:r>
              <a:rPr lang="en-GB">
                <a:latin typeface="Arial Unicode MS" pitchFamily="-1" charset="0"/>
                <a:ea typeface="Times New Roman" pitchFamily="-1" charset="0"/>
                <a:cs typeface="Times New Roman" pitchFamily="-1" charset="0"/>
              </a:rPr>
              <a:t>There are several obstacles to giving feedback, people will typically say :  It</a:t>
            </a:r>
            <a:r>
              <a:rPr lang="ja-JP" altLang="en-GB">
                <a:latin typeface="Arial Unicode MS" pitchFamily="-1" charset="0"/>
                <a:ea typeface="Times New Roman" pitchFamily="-1" charset="0"/>
                <a:cs typeface="Times New Roman" pitchFamily="-1" charset="0"/>
              </a:rPr>
              <a:t>’</a:t>
            </a:r>
            <a:r>
              <a:rPr lang="en-GB" altLang="ja-JP">
                <a:latin typeface="Arial Unicode MS" pitchFamily="-1" charset="0"/>
                <a:ea typeface="Times New Roman" pitchFamily="-1" charset="0"/>
                <a:cs typeface="Times New Roman" pitchFamily="-1" charset="0"/>
              </a:rPr>
              <a:t>s not part of my job, It</a:t>
            </a:r>
            <a:r>
              <a:rPr lang="ja-JP" altLang="en-GB">
                <a:latin typeface="Arial Unicode MS" pitchFamily="-1" charset="0"/>
                <a:ea typeface="Times New Roman" pitchFamily="-1" charset="0"/>
                <a:cs typeface="Times New Roman" pitchFamily="-1" charset="0"/>
              </a:rPr>
              <a:t>’</a:t>
            </a:r>
            <a:r>
              <a:rPr lang="en-GB" altLang="ja-JP">
                <a:latin typeface="Arial Unicode MS" pitchFamily="-1" charset="0"/>
                <a:ea typeface="Times New Roman" pitchFamily="-1" charset="0"/>
                <a:cs typeface="Times New Roman" pitchFamily="-1" charset="0"/>
              </a:rPr>
              <a:t>s not in the culture; I don</a:t>
            </a:r>
            <a:r>
              <a:rPr lang="ja-JP" altLang="en-GB">
                <a:latin typeface="Arial Unicode MS" pitchFamily="-1" charset="0"/>
                <a:ea typeface="Times New Roman" pitchFamily="-1" charset="0"/>
                <a:cs typeface="Times New Roman" pitchFamily="-1" charset="0"/>
              </a:rPr>
              <a:t>’</a:t>
            </a:r>
            <a:r>
              <a:rPr lang="en-GB" altLang="ja-JP">
                <a:latin typeface="Arial Unicode MS" pitchFamily="-1" charset="0"/>
                <a:ea typeface="Times New Roman" pitchFamily="-1" charset="0"/>
                <a:cs typeface="Times New Roman" pitchFamily="-1" charset="0"/>
              </a:rPr>
              <a:t>t have time; Who am I to judge another?; I don</a:t>
            </a:r>
            <a:r>
              <a:rPr lang="ja-JP" altLang="en-GB">
                <a:latin typeface="Arial Unicode MS" pitchFamily="-1" charset="0"/>
                <a:ea typeface="Times New Roman" pitchFamily="-1" charset="0"/>
                <a:cs typeface="Times New Roman" pitchFamily="-1" charset="0"/>
              </a:rPr>
              <a:t>’</a:t>
            </a:r>
            <a:r>
              <a:rPr lang="en-GB" altLang="ja-JP">
                <a:latin typeface="Arial Unicode MS" pitchFamily="-1" charset="0"/>
                <a:ea typeface="Times New Roman" pitchFamily="-1" charset="0"/>
                <a:cs typeface="Times New Roman" pitchFamily="-1" charset="0"/>
              </a:rPr>
              <a:t>t want to hurt them</a:t>
            </a:r>
          </a:p>
          <a:p>
            <a:pPr algn="just" eaLnBrk="1" hangingPunct="1"/>
            <a:r>
              <a:rPr lang="en-GB" b="1">
                <a:latin typeface="Arial Unicode MS" pitchFamily="-1" charset="0"/>
                <a:ea typeface="Times New Roman" pitchFamily="-1" charset="0"/>
                <a:cs typeface="Times New Roman" pitchFamily="-1" charset="0"/>
              </a:rPr>
              <a:t>POST-OFFICE WORKER SCENARIO</a:t>
            </a:r>
            <a:endParaRPr lang="en-GB" b="1">
              <a:latin typeface="Times New Roman" pitchFamily="-1" charset="0"/>
              <a:ea typeface="Times New Roman" pitchFamily="-1" charset="0"/>
              <a:cs typeface="Times New Roman" pitchFamily="-1" charset="0"/>
            </a:endParaRPr>
          </a:p>
          <a:p>
            <a:pPr algn="just" eaLnBrk="1" hangingPunct="1"/>
            <a:endParaRPr lang="en-GB" b="1">
              <a:latin typeface="Times New Roman" pitchFamily="-1" charset="0"/>
              <a:ea typeface="ＭＳ Ｐゴシック" pitchFamily="-1" charset="-128"/>
            </a:endParaRPr>
          </a:p>
        </p:txBody>
      </p:sp>
    </p:spTree>
    <p:extLst>
      <p:ext uri="{BB962C8B-B14F-4D97-AF65-F5344CB8AC3E}">
        <p14:creationId xmlns:p14="http://schemas.microsoft.com/office/powerpoint/2010/main" val="1418085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DE0359E-4D5B-4EF6-AD1B-E5AAC17301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2B10FC-14DB-4541-88E0-562F1C94B9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614786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DE0359E-4D5B-4EF6-AD1B-E5AAC17301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2B10FC-14DB-4541-88E0-562F1C94B9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408478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DE0359E-4D5B-4EF6-AD1B-E5AAC17301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2B10FC-14DB-4541-88E0-562F1C94B9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latin typeface="Arial" panose="020B0604020202020204" pitchFamily="34" charset="0"/>
              </a:rPr>
              <a:t>13h30 Wher</a:t>
            </a:r>
            <a:r>
              <a:rPr lang="en-GB" altLang="en-US" baseline="0" dirty="0">
                <a:latin typeface="Arial" panose="020B0604020202020204" pitchFamily="34" charset="0"/>
              </a:rPr>
              <a:t>e are we, review group tasks &amp; group names/emails</a:t>
            </a:r>
          </a:p>
          <a:p>
            <a:r>
              <a:rPr lang="en-GB" altLang="en-US" baseline="0" dirty="0">
                <a:latin typeface="Arial" panose="020B0604020202020204" pitchFamily="34" charset="0"/>
              </a:rPr>
              <a:t>13h45 </a:t>
            </a:r>
            <a:r>
              <a:rPr lang="en-GB" altLang="en-US" baseline="0" dirty="0" err="1">
                <a:latin typeface="Arial" panose="020B0604020202020204" pitchFamily="34" charset="0"/>
              </a:rPr>
              <a:t>Quizz</a:t>
            </a:r>
            <a:r>
              <a:rPr lang="en-GB" altLang="en-US" baseline="0" dirty="0">
                <a:latin typeface="Arial" panose="020B0604020202020204" pitchFamily="34" charset="0"/>
              </a:rPr>
              <a:t> on </a:t>
            </a:r>
            <a:r>
              <a:rPr lang="en-GB" altLang="en-US" baseline="0" dirty="0" err="1">
                <a:latin typeface="Arial" panose="020B0604020202020204" pitchFamily="34" charset="0"/>
              </a:rPr>
              <a:t>Sinek</a:t>
            </a:r>
            <a:r>
              <a:rPr lang="en-GB" altLang="en-US" baseline="0" dirty="0">
                <a:latin typeface="Arial" panose="020B0604020202020204" pitchFamily="34" charset="0"/>
              </a:rPr>
              <a:t> video and mark </a:t>
            </a:r>
            <a:r>
              <a:rPr lang="en-GB" altLang="en-US" baseline="0" dirty="0" err="1">
                <a:latin typeface="Arial" panose="020B0604020202020204" pitchFamily="34" charset="0"/>
              </a:rPr>
              <a:t>quizz</a:t>
            </a:r>
            <a:endParaRPr lang="en-GB" altLang="en-US" baseline="0" dirty="0">
              <a:latin typeface="Arial" panose="020B0604020202020204" pitchFamily="34" charset="0"/>
            </a:endParaRPr>
          </a:p>
          <a:p>
            <a:r>
              <a:rPr lang="en-GB" altLang="en-US" baseline="0" dirty="0">
                <a:latin typeface="Arial" panose="020B0604020202020204" pitchFamily="34" charset="0"/>
              </a:rPr>
              <a:t>14h10 MBTI update, any questions on MBTI so far? </a:t>
            </a:r>
          </a:p>
          <a:p>
            <a:r>
              <a:rPr lang="en-GB" altLang="en-US" baseline="0" dirty="0">
                <a:latin typeface="Arial" panose="020B0604020202020204" pitchFamily="34" charset="0"/>
              </a:rPr>
              <a:t>14h15 Maslow</a:t>
            </a:r>
          </a:p>
          <a:p>
            <a:r>
              <a:rPr lang="en-GB" altLang="en-US" baseline="0" dirty="0">
                <a:latin typeface="Arial" panose="020B0604020202020204" pitchFamily="34" charset="0"/>
              </a:rPr>
              <a:t>14h25 SBINR feedback model</a:t>
            </a:r>
          </a:p>
          <a:p>
            <a:r>
              <a:rPr lang="en-GB" altLang="en-US" baseline="0" dirty="0">
                <a:latin typeface="Arial" panose="020B0604020202020204" pitchFamily="34" charset="0"/>
              </a:rPr>
              <a:t>14h35 Role play &amp; practice</a:t>
            </a:r>
          </a:p>
          <a:p>
            <a:r>
              <a:rPr lang="en-GB" altLang="en-US" baseline="0" dirty="0">
                <a:latin typeface="Arial" panose="020B0604020202020204" pitchFamily="34" charset="0"/>
              </a:rPr>
              <a:t>15h00 Break</a:t>
            </a:r>
          </a:p>
          <a:p>
            <a:r>
              <a:rPr lang="en-GB" altLang="en-US" baseline="0" dirty="0">
                <a:latin typeface="Arial" panose="020B0604020202020204" pitchFamily="34" charset="0"/>
              </a:rPr>
              <a:t>15h15 Helium Bar</a:t>
            </a:r>
          </a:p>
          <a:p>
            <a:r>
              <a:rPr lang="en-GB" altLang="en-US" baseline="0" dirty="0">
                <a:latin typeface="Arial" panose="020B0604020202020204" pitchFamily="34" charset="0"/>
              </a:rPr>
              <a:t>15h30 Debrief in team</a:t>
            </a:r>
          </a:p>
          <a:p>
            <a:r>
              <a:rPr lang="en-GB" altLang="en-US" baseline="0" dirty="0">
                <a:latin typeface="Arial" panose="020B0604020202020204" pitchFamily="34" charset="0"/>
              </a:rPr>
              <a:t>15h45 Learning points – class participation – link to trust equation</a:t>
            </a:r>
          </a:p>
          <a:p>
            <a:r>
              <a:rPr lang="en-GB" altLang="en-US" baseline="0" dirty="0">
                <a:latin typeface="Arial" panose="020B0604020202020204" pitchFamily="34" charset="0"/>
              </a:rPr>
              <a:t>15h55 Giving feedback in the team. Observer starts. Start with positive impact to anchor behaviours that want to sustain. Build social capital – intimacy</a:t>
            </a:r>
          </a:p>
          <a:p>
            <a:pPr>
              <a:buFontTx/>
              <a:buChar char="•"/>
            </a:pPr>
            <a:r>
              <a:rPr lang="en-GB" altLang="en-US" baseline="0" dirty="0">
                <a:latin typeface="Arial" panose="020B0604020202020204" pitchFamily="34" charset="0"/>
              </a:rPr>
              <a:t>1 person gives 2-3 feedbacks (5’ prep + 5 minute </a:t>
            </a:r>
            <a:r>
              <a:rPr lang="en-GB" altLang="en-US" baseline="0" dirty="0" err="1">
                <a:latin typeface="Arial" panose="020B0604020202020204" pitchFamily="34" charset="0"/>
              </a:rPr>
              <a:t>f/b</a:t>
            </a:r>
            <a:r>
              <a:rPr lang="en-GB" altLang="en-US" baseline="0" dirty="0">
                <a:latin typeface="Arial" panose="020B0604020202020204" pitchFamily="34" charset="0"/>
              </a:rPr>
              <a:t> per person = 35)</a:t>
            </a:r>
          </a:p>
          <a:p>
            <a:pPr>
              <a:buFontTx/>
              <a:buNone/>
            </a:pPr>
            <a:r>
              <a:rPr lang="en-GB" altLang="en-US" baseline="0" dirty="0">
                <a:latin typeface="Arial" panose="020B0604020202020204" pitchFamily="34" charset="0"/>
              </a:rPr>
              <a:t>16h30 Reflection on giving </a:t>
            </a:r>
            <a:r>
              <a:rPr lang="en-GB" altLang="en-US" baseline="0" dirty="0" err="1">
                <a:latin typeface="Arial" panose="020B0604020202020204" pitchFamily="34" charset="0"/>
              </a:rPr>
              <a:t>feeback</a:t>
            </a:r>
            <a:r>
              <a:rPr lang="en-GB" altLang="en-US" baseline="0" dirty="0">
                <a:latin typeface="Arial" panose="020B0604020202020204" pitchFamily="34" charset="0"/>
              </a:rPr>
              <a:t> (benefits – how did it feel receiving it, giving it now you how it feels receiving it</a:t>
            </a:r>
          </a:p>
          <a:p>
            <a:pPr>
              <a:buFontTx/>
              <a:buNone/>
            </a:pPr>
            <a:r>
              <a:rPr lang="en-GB" altLang="en-US" baseline="0" dirty="0">
                <a:latin typeface="Arial" panose="020B0604020202020204" pitchFamily="34" charset="0"/>
              </a:rPr>
              <a:t>16h35 Learning logs</a:t>
            </a:r>
          </a:p>
          <a:p>
            <a:pPr>
              <a:buFontTx/>
              <a:buNone/>
            </a:pPr>
            <a:endParaRPr lang="en-GB" altLang="en-US" baseline="0" dirty="0">
              <a:latin typeface="Arial" panose="020B0604020202020204" pitchFamily="34" charset="0"/>
            </a:endParaRPr>
          </a:p>
          <a:p>
            <a:r>
              <a:rPr lang="en-GB" altLang="en-US" baseline="0" dirty="0">
                <a:latin typeface="Arial" panose="020B0604020202020204" pitchFamily="34" charset="0"/>
              </a:rPr>
              <a:t> </a:t>
            </a:r>
          </a:p>
          <a:p>
            <a:endParaRPr lang="en-GB" altLang="en-US" baseline="0"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0862971-B7BB-4288-ACD6-D913A79F6B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FDA81681-F2D4-4C46-B4BD-83D1F94DA6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383505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7</a:t>
            </a:fld>
            <a:endParaRPr lang="en-US" altLang="en-US"/>
          </a:p>
        </p:txBody>
      </p:sp>
    </p:spTree>
    <p:extLst>
      <p:ext uri="{BB962C8B-B14F-4D97-AF65-F5344CB8AC3E}">
        <p14:creationId xmlns:p14="http://schemas.microsoft.com/office/powerpoint/2010/main" val="4048042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8</a:t>
            </a:fld>
            <a:endParaRPr lang="en-US" altLang="en-US"/>
          </a:p>
        </p:txBody>
      </p:sp>
    </p:spTree>
    <p:extLst>
      <p:ext uri="{BB962C8B-B14F-4D97-AF65-F5344CB8AC3E}">
        <p14:creationId xmlns:p14="http://schemas.microsoft.com/office/powerpoint/2010/main" val="2512378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EAD56-2E08-631C-78B2-E28ED7252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A7C7D-56B9-1D89-05F8-8B5BC1FB9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26A25-52DC-CBCA-69DB-FBF4F16ACEC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5175A9C-3C99-D3DF-2386-06CFDAAE02D7}"/>
              </a:ext>
            </a:extLst>
          </p:cNvPr>
          <p:cNvSpPr>
            <a:spLocks noGrp="1"/>
          </p:cNvSpPr>
          <p:nvPr>
            <p:ph type="sldNum" sz="quarter" idx="5"/>
          </p:nvPr>
        </p:nvSpPr>
        <p:spPr/>
        <p:txBody>
          <a:bodyPr/>
          <a:lstStyle/>
          <a:p>
            <a:fld id="{D444B7F6-9ECA-41FA-AA07-0CCA5DF17251}" type="slidenum">
              <a:rPr lang="en-US" altLang="en-US" smtClean="0"/>
              <a:pPr/>
              <a:t>9</a:t>
            </a:fld>
            <a:endParaRPr lang="en-US" altLang="en-US"/>
          </a:p>
        </p:txBody>
      </p:sp>
    </p:spTree>
    <p:extLst>
      <p:ext uri="{BB962C8B-B14F-4D97-AF65-F5344CB8AC3E}">
        <p14:creationId xmlns:p14="http://schemas.microsoft.com/office/powerpoint/2010/main" val="3203761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1AE65BC7-6653-4FA1-A3C1-56F42C4890FF}"/>
              </a:ext>
            </a:extLst>
          </p:cNvPr>
          <p:cNvSpPr>
            <a:spLocks noGrp="1" noChangeArrowheads="1"/>
          </p:cNvSpPr>
          <p:nvPr>
            <p:ph type="dt" sz="half" idx="10"/>
          </p:nvPr>
        </p:nvSpPr>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2A8F294B-3569-4FC1-ADEF-C4711A981BD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9377ECB-4FDE-431F-90DC-13746524BAFD}"/>
              </a:ext>
            </a:extLst>
          </p:cNvPr>
          <p:cNvSpPr>
            <a:spLocks noGrp="1" noChangeArrowheads="1"/>
          </p:cNvSpPr>
          <p:nvPr>
            <p:ph type="sldNum" sz="quarter" idx="12"/>
          </p:nvPr>
        </p:nvSpPr>
        <p:spPr/>
        <p:txBody>
          <a:bodyPr/>
          <a:lstStyle>
            <a:lvl1pPr>
              <a:defRPr sz="1800" b="1">
                <a:latin typeface="Century Gothic" panose="020B0502020202020204" pitchFamily="34" charset="0"/>
              </a:defRPr>
            </a:lvl1pPr>
          </a:lstStyle>
          <a:p>
            <a:fld id="{2A9E8CCE-6B07-46E4-8824-75958E8329A0}" type="slidenum">
              <a:rPr lang="en-US" altLang="en-US"/>
              <a:pPr/>
              <a:t>‹#›</a:t>
            </a:fld>
            <a:endParaRPr lang="en-US" altLang="en-US"/>
          </a:p>
        </p:txBody>
      </p:sp>
    </p:spTree>
    <p:extLst>
      <p:ext uri="{BB962C8B-B14F-4D97-AF65-F5344CB8AC3E}">
        <p14:creationId xmlns:p14="http://schemas.microsoft.com/office/powerpoint/2010/main" val="135155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2405D93-0030-4946-8762-E372541AC0ED}"/>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EF56B95C-3C01-4D64-A84A-E32B14E2F0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740455B-9C24-4D40-82B6-B757DB3C51EC}"/>
              </a:ext>
            </a:extLst>
          </p:cNvPr>
          <p:cNvSpPr>
            <a:spLocks noGrp="1" noChangeArrowheads="1"/>
          </p:cNvSpPr>
          <p:nvPr>
            <p:ph type="sldNum" sz="quarter" idx="12"/>
          </p:nvPr>
        </p:nvSpPr>
        <p:spPr>
          <a:ln/>
        </p:spPr>
        <p:txBody>
          <a:bodyPr/>
          <a:lstStyle>
            <a:lvl1pPr>
              <a:defRPr/>
            </a:lvl1pPr>
          </a:lstStyle>
          <a:p>
            <a:fld id="{72BAFB67-387F-4D9F-A859-6B256CA8EEE6}" type="slidenum">
              <a:rPr lang="en-US" altLang="en-US"/>
              <a:pPr/>
              <a:t>‹#›</a:t>
            </a:fld>
            <a:endParaRPr lang="en-US" altLang="en-US"/>
          </a:p>
        </p:txBody>
      </p:sp>
    </p:spTree>
    <p:extLst>
      <p:ext uri="{BB962C8B-B14F-4D97-AF65-F5344CB8AC3E}">
        <p14:creationId xmlns:p14="http://schemas.microsoft.com/office/powerpoint/2010/main" val="191334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8184D01-8713-439F-BB88-27863B57C5B4}"/>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61574B4E-FEBC-4EBD-8C2B-A74A7A3FD48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6763B27-4400-4634-942F-5DBC62DAF558}"/>
              </a:ext>
            </a:extLst>
          </p:cNvPr>
          <p:cNvSpPr>
            <a:spLocks noGrp="1" noChangeArrowheads="1"/>
          </p:cNvSpPr>
          <p:nvPr>
            <p:ph type="sldNum" sz="quarter" idx="12"/>
          </p:nvPr>
        </p:nvSpPr>
        <p:spPr>
          <a:ln/>
        </p:spPr>
        <p:txBody>
          <a:bodyPr/>
          <a:lstStyle>
            <a:lvl1pPr>
              <a:defRPr/>
            </a:lvl1pPr>
          </a:lstStyle>
          <a:p>
            <a:fld id="{9F3E41A1-AF64-4ED7-A70D-5773232DBD14}" type="slidenum">
              <a:rPr lang="en-US" altLang="en-US"/>
              <a:pPr/>
              <a:t>‹#›</a:t>
            </a:fld>
            <a:endParaRPr lang="en-US" altLang="en-US"/>
          </a:p>
        </p:txBody>
      </p:sp>
    </p:spTree>
    <p:extLst>
      <p:ext uri="{BB962C8B-B14F-4D97-AF65-F5344CB8AC3E}">
        <p14:creationId xmlns:p14="http://schemas.microsoft.com/office/powerpoint/2010/main" val="1439685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7" name="Marcador de número de diapositiva 3">
            <a:extLst>
              <a:ext uri="{FF2B5EF4-FFF2-40B4-BE49-F238E27FC236}">
                <a16:creationId xmlns:a16="http://schemas.microsoft.com/office/drawing/2014/main" id="{94E8A8C1-6A2A-CC46-9776-8EB4F99BBFB1}"/>
              </a:ext>
            </a:extLst>
          </p:cNvPr>
          <p:cNvSpPr>
            <a:spLocks noGrp="1"/>
          </p:cNvSpPr>
          <p:nvPr>
            <p:ph type="sldNum" sz="quarter" idx="12"/>
          </p:nvPr>
        </p:nvSpPr>
        <p:spPr>
          <a:xfrm>
            <a:off x="0" y="0"/>
            <a:ext cx="0" cy="0"/>
          </a:xfrm>
        </p:spPr>
        <p:txBody>
          <a:bodyPr/>
          <a:lstStyle/>
          <a:p>
            <a:r>
              <a:rPr lang="en-US"/>
              <a:t> </a:t>
            </a:r>
          </a:p>
        </p:txBody>
      </p:sp>
      <p:sp>
        <p:nvSpPr>
          <p:cNvPr id="8" name="Rectángulo 7">
            <a:extLst>
              <a:ext uri="{FF2B5EF4-FFF2-40B4-BE49-F238E27FC236}">
                <a16:creationId xmlns:a16="http://schemas.microsoft.com/office/drawing/2014/main" id="{5427D571-9DC6-7C42-B782-465D8EBFB774}"/>
              </a:ext>
            </a:extLst>
          </p:cNvPr>
          <p:cNvSpPr/>
          <p:nvPr userDrawn="1"/>
        </p:nvSpPr>
        <p:spPr>
          <a:xfrm>
            <a:off x="-56086" y="6718852"/>
            <a:ext cx="9256171" cy="178904"/>
          </a:xfrm>
          <a:prstGeom prst="rect">
            <a:avLst/>
          </a:prstGeom>
          <a:solidFill>
            <a:srgbClr val="A91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Picture 2" descr="Image result for mit professional education logo">
            <a:extLst>
              <a:ext uri="{FF2B5EF4-FFF2-40B4-BE49-F238E27FC236}">
                <a16:creationId xmlns:a16="http://schemas.microsoft.com/office/drawing/2014/main" id="{4A2C0366-680E-284E-B281-966D099627BE}"/>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7819281" y="161472"/>
            <a:ext cx="1202800" cy="3786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ítulo 5">
            <a:extLst>
              <a:ext uri="{FF2B5EF4-FFF2-40B4-BE49-F238E27FC236}">
                <a16:creationId xmlns:a16="http://schemas.microsoft.com/office/drawing/2014/main" id="{B496D2C5-ED8A-4547-B1FF-34A49494E6B2}"/>
              </a:ext>
            </a:extLst>
          </p:cNvPr>
          <p:cNvSpPr txBox="1">
            <a:spLocks/>
          </p:cNvSpPr>
          <p:nvPr userDrawn="1"/>
        </p:nvSpPr>
        <p:spPr>
          <a:xfrm>
            <a:off x="104643" y="6340252"/>
            <a:ext cx="6077459" cy="3786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ES" sz="900">
              <a:solidFill>
                <a:srgbClr val="A91D37"/>
              </a:solidFill>
            </a:endParaRPr>
          </a:p>
        </p:txBody>
      </p:sp>
      <p:sp>
        <p:nvSpPr>
          <p:cNvPr id="15" name="Marcador de contenido 3">
            <a:extLst>
              <a:ext uri="{FF2B5EF4-FFF2-40B4-BE49-F238E27FC236}">
                <a16:creationId xmlns:a16="http://schemas.microsoft.com/office/drawing/2014/main" id="{93A334AC-68E5-594C-BC94-C72A7336013C}"/>
              </a:ext>
            </a:extLst>
          </p:cNvPr>
          <p:cNvSpPr>
            <a:spLocks noGrp="1"/>
          </p:cNvSpPr>
          <p:nvPr>
            <p:ph sz="half" idx="2" hasCustomPrompt="1"/>
          </p:nvPr>
        </p:nvSpPr>
        <p:spPr>
          <a:xfrm>
            <a:off x="446009" y="1753625"/>
            <a:ext cx="8576072" cy="3684588"/>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noProof="0"/>
              <a:t>Haga clic para modificar los estilos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16" name="Marcador de título 1">
            <a:extLst>
              <a:ext uri="{FF2B5EF4-FFF2-40B4-BE49-F238E27FC236}">
                <a16:creationId xmlns:a16="http://schemas.microsoft.com/office/drawing/2014/main" id="{47306211-225B-7C47-BE0A-110950153FB9}"/>
              </a:ext>
            </a:extLst>
          </p:cNvPr>
          <p:cNvSpPr>
            <a:spLocks noGrp="1"/>
          </p:cNvSpPr>
          <p:nvPr>
            <p:ph type="title" hasCustomPrompt="1"/>
          </p:nvPr>
        </p:nvSpPr>
        <p:spPr>
          <a:xfrm>
            <a:off x="121919" y="139148"/>
            <a:ext cx="7886700" cy="751620"/>
          </a:xfrm>
          <a:prstGeom prst="rect">
            <a:avLst/>
          </a:prstGeom>
        </p:spPr>
        <p:txBody>
          <a:bodyPr vert="horz" lIns="91440" tIns="45720" rIns="91440" bIns="45720" rtlCol="0" anchor="ctr">
            <a:normAutofit/>
          </a:bodyPr>
          <a:lstStyle/>
          <a:p>
            <a:r>
              <a:rPr lang="en-US" noProof="0"/>
              <a:t>TÍTULO</a:t>
            </a:r>
          </a:p>
        </p:txBody>
      </p:sp>
      <p:sp>
        <p:nvSpPr>
          <p:cNvPr id="18" name="CuadroTexto 17">
            <a:extLst>
              <a:ext uri="{FF2B5EF4-FFF2-40B4-BE49-F238E27FC236}">
                <a16:creationId xmlns:a16="http://schemas.microsoft.com/office/drawing/2014/main" id="{81932B7C-E4F8-834A-A3CB-406901F728A1}"/>
              </a:ext>
            </a:extLst>
          </p:cNvPr>
          <p:cNvSpPr txBox="1"/>
          <p:nvPr userDrawn="1"/>
        </p:nvSpPr>
        <p:spPr>
          <a:xfrm>
            <a:off x="8240316" y="6215063"/>
            <a:ext cx="781765" cy="253916"/>
          </a:xfrm>
          <a:prstGeom prst="rect">
            <a:avLst/>
          </a:prstGeom>
          <a:noFill/>
        </p:spPr>
        <p:txBody>
          <a:bodyPr wrap="square" rtlCol="0">
            <a:spAutoFit/>
          </a:bodyPr>
          <a:lstStyle/>
          <a:p>
            <a:pPr algn="r"/>
            <a:fld id="{576A0FE7-6212-3A40-A279-7A395E0938FB}" type="slidenum">
              <a:rPr lang="en-US" sz="1050" smtClean="0"/>
              <a:pPr algn="r"/>
              <a:t>‹#›</a:t>
            </a:fld>
            <a:endParaRPr lang="en-US" sz="1050"/>
          </a:p>
        </p:txBody>
      </p:sp>
    </p:spTree>
    <p:extLst>
      <p:ext uri="{BB962C8B-B14F-4D97-AF65-F5344CB8AC3E}">
        <p14:creationId xmlns:p14="http://schemas.microsoft.com/office/powerpoint/2010/main" val="3151614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F6459501-B3E2-4E4D-B1CB-3580518AB54B}" type="slidenum">
              <a:rPr lang="fr-FR"/>
              <a:pPr>
                <a:defRPr/>
              </a:pPr>
              <a:t>‹#›</a:t>
            </a:fld>
            <a:endParaRPr lang="fr-FR"/>
          </a:p>
        </p:txBody>
      </p:sp>
    </p:spTree>
    <p:extLst>
      <p:ext uri="{BB962C8B-B14F-4D97-AF65-F5344CB8AC3E}">
        <p14:creationId xmlns:p14="http://schemas.microsoft.com/office/powerpoint/2010/main" val="2081078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443FFD0-DBD3-42A4-BD5B-ED1D3B4B2759}"/>
              </a:ext>
            </a:extLst>
          </p:cNvPr>
          <p:cNvSpPr>
            <a:spLocks noGrp="1" noChangeArrowheads="1"/>
          </p:cNvSpPr>
          <p:nvPr>
            <p:ph type="dt" sz="half" idx="10"/>
          </p:nvPr>
        </p:nvSpPr>
        <p:spPr>
          <a:xfrm>
            <a:off x="457200" y="6172200"/>
            <a:ext cx="2133600" cy="476250"/>
          </a:xfrm>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395C2866-8287-4C74-9C8B-F5EBF54BC60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DA7A5F1-503B-4F6A-AA24-00D5C1EDF0C2}"/>
              </a:ext>
            </a:extLst>
          </p:cNvPr>
          <p:cNvSpPr>
            <a:spLocks noGrp="1" noChangeArrowheads="1"/>
          </p:cNvSpPr>
          <p:nvPr>
            <p:ph type="sldNum" sz="quarter" idx="12"/>
          </p:nvPr>
        </p:nvSpPr>
        <p:spPr>
          <a:xfrm>
            <a:off x="6781800" y="6248400"/>
            <a:ext cx="2133600" cy="476250"/>
          </a:xfrm>
        </p:spPr>
        <p:txBody>
          <a:bodyPr/>
          <a:lstStyle>
            <a:lvl1pPr>
              <a:defRPr/>
            </a:lvl1pPr>
          </a:lstStyle>
          <a:p>
            <a:fld id="{06F2B315-DD32-413D-91B5-93637BB53D00}" type="slidenum">
              <a:rPr lang="en-US" altLang="en-US"/>
              <a:pPr/>
              <a:t>‹#›</a:t>
            </a:fld>
            <a:endParaRPr lang="en-US" altLang="en-US"/>
          </a:p>
        </p:txBody>
      </p:sp>
    </p:spTree>
    <p:extLst>
      <p:ext uri="{BB962C8B-B14F-4D97-AF65-F5344CB8AC3E}">
        <p14:creationId xmlns:p14="http://schemas.microsoft.com/office/powerpoint/2010/main" val="2997367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D7F2497-35F8-45C7-B887-48D466DD2FE2}"/>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57A3C9C2-3AAE-4D37-9433-758005FABC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FC28CD7-8E2E-4550-8767-5E6CCF08DA01}"/>
              </a:ext>
            </a:extLst>
          </p:cNvPr>
          <p:cNvSpPr>
            <a:spLocks noGrp="1" noChangeArrowheads="1"/>
          </p:cNvSpPr>
          <p:nvPr>
            <p:ph type="sldNum" sz="quarter" idx="12"/>
          </p:nvPr>
        </p:nvSpPr>
        <p:spPr>
          <a:ln/>
        </p:spPr>
        <p:txBody>
          <a:bodyPr/>
          <a:lstStyle>
            <a:lvl1pPr>
              <a:defRPr/>
            </a:lvl1pPr>
          </a:lstStyle>
          <a:p>
            <a:fld id="{5624D710-484B-459F-B9BC-B67AAF9E5C3A}" type="slidenum">
              <a:rPr lang="en-US" altLang="en-US"/>
              <a:pPr/>
              <a:t>‹#›</a:t>
            </a:fld>
            <a:endParaRPr lang="en-US" altLang="en-US"/>
          </a:p>
        </p:txBody>
      </p:sp>
    </p:spTree>
    <p:extLst>
      <p:ext uri="{BB962C8B-B14F-4D97-AF65-F5344CB8AC3E}">
        <p14:creationId xmlns:p14="http://schemas.microsoft.com/office/powerpoint/2010/main" val="2604485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B64BC34-42E3-47B2-AECD-CFCEA08FDAB5}"/>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6" name="Rectangle 5">
            <a:extLst>
              <a:ext uri="{FF2B5EF4-FFF2-40B4-BE49-F238E27FC236}">
                <a16:creationId xmlns:a16="http://schemas.microsoft.com/office/drawing/2014/main" id="{30FF43EA-2D4F-4C90-BF7A-35FEF3D3D1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8ADB5C8-7144-4DF7-AD5C-614BA669E032}"/>
              </a:ext>
            </a:extLst>
          </p:cNvPr>
          <p:cNvSpPr>
            <a:spLocks noGrp="1" noChangeArrowheads="1"/>
          </p:cNvSpPr>
          <p:nvPr>
            <p:ph type="sldNum" sz="quarter" idx="12"/>
          </p:nvPr>
        </p:nvSpPr>
        <p:spPr>
          <a:ln/>
        </p:spPr>
        <p:txBody>
          <a:bodyPr/>
          <a:lstStyle>
            <a:lvl1pPr>
              <a:defRPr/>
            </a:lvl1pPr>
          </a:lstStyle>
          <a:p>
            <a:fld id="{F3690EF1-FFD0-40F0-B447-D00786DFE7E5}" type="slidenum">
              <a:rPr lang="en-US" altLang="en-US"/>
              <a:pPr/>
              <a:t>‹#›</a:t>
            </a:fld>
            <a:endParaRPr lang="en-US" altLang="en-US"/>
          </a:p>
        </p:txBody>
      </p:sp>
    </p:spTree>
    <p:extLst>
      <p:ext uri="{BB962C8B-B14F-4D97-AF65-F5344CB8AC3E}">
        <p14:creationId xmlns:p14="http://schemas.microsoft.com/office/powerpoint/2010/main" val="653252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8CC99C5-1028-4F73-ABCA-9381351D00D1}"/>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8" name="Rectangle 5">
            <a:extLst>
              <a:ext uri="{FF2B5EF4-FFF2-40B4-BE49-F238E27FC236}">
                <a16:creationId xmlns:a16="http://schemas.microsoft.com/office/drawing/2014/main" id="{2D5638C4-10A5-45F1-8053-B7B6F7C776C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2D8F66C-96D6-49C8-967E-9AA1594C7BCA}"/>
              </a:ext>
            </a:extLst>
          </p:cNvPr>
          <p:cNvSpPr>
            <a:spLocks noGrp="1" noChangeArrowheads="1"/>
          </p:cNvSpPr>
          <p:nvPr>
            <p:ph type="sldNum" sz="quarter" idx="12"/>
          </p:nvPr>
        </p:nvSpPr>
        <p:spPr>
          <a:ln/>
        </p:spPr>
        <p:txBody>
          <a:bodyPr/>
          <a:lstStyle>
            <a:lvl1pPr>
              <a:defRPr/>
            </a:lvl1pPr>
          </a:lstStyle>
          <a:p>
            <a:fld id="{FEE28723-0010-4A0D-A76B-E0A137674016}" type="slidenum">
              <a:rPr lang="en-US" altLang="en-US"/>
              <a:pPr/>
              <a:t>‹#›</a:t>
            </a:fld>
            <a:endParaRPr lang="en-US" altLang="en-US"/>
          </a:p>
        </p:txBody>
      </p:sp>
    </p:spTree>
    <p:extLst>
      <p:ext uri="{BB962C8B-B14F-4D97-AF65-F5344CB8AC3E}">
        <p14:creationId xmlns:p14="http://schemas.microsoft.com/office/powerpoint/2010/main" val="399475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A0306F9-70A6-476D-B1F6-362EE3B241DC}"/>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4" name="Rectangle 5">
            <a:extLst>
              <a:ext uri="{FF2B5EF4-FFF2-40B4-BE49-F238E27FC236}">
                <a16:creationId xmlns:a16="http://schemas.microsoft.com/office/drawing/2014/main" id="{24A972A7-4AEF-4284-9344-8E98A09DFC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B2C2CA1-3456-4967-B04B-5FEEEAF13F88}"/>
              </a:ext>
            </a:extLst>
          </p:cNvPr>
          <p:cNvSpPr>
            <a:spLocks noGrp="1" noChangeArrowheads="1"/>
          </p:cNvSpPr>
          <p:nvPr>
            <p:ph type="sldNum" sz="quarter" idx="12"/>
          </p:nvPr>
        </p:nvSpPr>
        <p:spPr>
          <a:ln/>
        </p:spPr>
        <p:txBody>
          <a:bodyPr/>
          <a:lstStyle>
            <a:lvl1pPr>
              <a:defRPr/>
            </a:lvl1pPr>
          </a:lstStyle>
          <a:p>
            <a:fld id="{08EC5538-D1AA-4890-9E8D-F0A9B7D45989}" type="slidenum">
              <a:rPr lang="en-US" altLang="en-US"/>
              <a:pPr/>
              <a:t>‹#›</a:t>
            </a:fld>
            <a:endParaRPr lang="en-US" altLang="en-US"/>
          </a:p>
        </p:txBody>
      </p:sp>
    </p:spTree>
    <p:extLst>
      <p:ext uri="{BB962C8B-B14F-4D97-AF65-F5344CB8AC3E}">
        <p14:creationId xmlns:p14="http://schemas.microsoft.com/office/powerpoint/2010/main" val="3019282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494B355-7B2B-4CDB-9BB2-86A26660BDA1}"/>
              </a:ext>
            </a:extLst>
          </p:cNvPr>
          <p:cNvSpPr>
            <a:spLocks noGrp="1" noChangeArrowheads="1"/>
          </p:cNvSpPr>
          <p:nvPr>
            <p:ph type="dt" sz="half" idx="10"/>
          </p:nvPr>
        </p:nvSpPr>
        <p:spPr/>
        <p:txBody>
          <a:bodyPr/>
          <a:lstStyle>
            <a:lvl1pPr>
              <a:defRPr/>
            </a:lvl1pPr>
          </a:lstStyle>
          <a:p>
            <a:pPr>
              <a:defRPr/>
            </a:pPr>
            <a:r>
              <a:rPr lang="en-US"/>
              <a:t>Sept 08</a:t>
            </a:r>
          </a:p>
        </p:txBody>
      </p:sp>
      <p:sp>
        <p:nvSpPr>
          <p:cNvPr id="3" name="Rectangle 5">
            <a:extLst>
              <a:ext uri="{FF2B5EF4-FFF2-40B4-BE49-F238E27FC236}">
                <a16:creationId xmlns:a16="http://schemas.microsoft.com/office/drawing/2014/main" id="{6DC43E54-5EBB-4228-AC65-5C63D98323BC}"/>
              </a:ext>
            </a:extLst>
          </p:cNvPr>
          <p:cNvSpPr>
            <a:spLocks noGrp="1" noChangeArrowheads="1"/>
          </p:cNvSpPr>
          <p:nvPr>
            <p:ph type="ftr" sz="quarter" idx="11"/>
          </p:nvPr>
        </p:nvSpPr>
        <p:spPr>
          <a:xfrm>
            <a:off x="2971800" y="6172200"/>
            <a:ext cx="2895600" cy="476250"/>
          </a:xfrm>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24E3B9F-7DBF-4935-8314-FC498576CA15}"/>
              </a:ext>
            </a:extLst>
          </p:cNvPr>
          <p:cNvSpPr>
            <a:spLocks noGrp="1" noChangeArrowheads="1"/>
          </p:cNvSpPr>
          <p:nvPr>
            <p:ph type="sldNum" sz="quarter" idx="12"/>
          </p:nvPr>
        </p:nvSpPr>
        <p:spPr/>
        <p:txBody>
          <a:bodyPr/>
          <a:lstStyle>
            <a:lvl1pPr>
              <a:defRPr/>
            </a:lvl1pPr>
          </a:lstStyle>
          <a:p>
            <a:fld id="{F4225184-3D9A-415A-B641-911F61C7718D}" type="slidenum">
              <a:rPr lang="en-US" altLang="en-US"/>
              <a:pPr/>
              <a:t>‹#›</a:t>
            </a:fld>
            <a:endParaRPr lang="en-US" altLang="en-US"/>
          </a:p>
        </p:txBody>
      </p:sp>
    </p:spTree>
    <p:extLst>
      <p:ext uri="{BB962C8B-B14F-4D97-AF65-F5344CB8AC3E}">
        <p14:creationId xmlns:p14="http://schemas.microsoft.com/office/powerpoint/2010/main" val="3686538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3F81DBB-D713-4BE1-B387-C7D2080A37B4}"/>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6" name="Rectangle 5">
            <a:extLst>
              <a:ext uri="{FF2B5EF4-FFF2-40B4-BE49-F238E27FC236}">
                <a16:creationId xmlns:a16="http://schemas.microsoft.com/office/drawing/2014/main" id="{E37A653D-E40D-4B90-B7F8-10AAB2A4CA3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A416352-7AA5-4ACF-A791-0D61299D4528}"/>
              </a:ext>
            </a:extLst>
          </p:cNvPr>
          <p:cNvSpPr>
            <a:spLocks noGrp="1" noChangeArrowheads="1"/>
          </p:cNvSpPr>
          <p:nvPr>
            <p:ph type="sldNum" sz="quarter" idx="12"/>
          </p:nvPr>
        </p:nvSpPr>
        <p:spPr>
          <a:ln/>
        </p:spPr>
        <p:txBody>
          <a:bodyPr/>
          <a:lstStyle>
            <a:lvl1pPr>
              <a:defRPr/>
            </a:lvl1pPr>
          </a:lstStyle>
          <a:p>
            <a:fld id="{7B7E5191-48FE-4271-BA8D-07D627F3AA7B}" type="slidenum">
              <a:rPr lang="en-US" altLang="en-US"/>
              <a:pPr/>
              <a:t>‹#›</a:t>
            </a:fld>
            <a:endParaRPr lang="en-US" altLang="en-US"/>
          </a:p>
        </p:txBody>
      </p:sp>
    </p:spTree>
    <p:extLst>
      <p:ext uri="{BB962C8B-B14F-4D97-AF65-F5344CB8AC3E}">
        <p14:creationId xmlns:p14="http://schemas.microsoft.com/office/powerpoint/2010/main" val="365743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C415225-02E3-4D40-89EA-29AECD61BF95}"/>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6" name="Rectangle 5">
            <a:extLst>
              <a:ext uri="{FF2B5EF4-FFF2-40B4-BE49-F238E27FC236}">
                <a16:creationId xmlns:a16="http://schemas.microsoft.com/office/drawing/2014/main" id="{C03DB237-3C0E-4B4B-9045-38EC5BF074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48CCAC7-066C-491B-8255-A68B39990175}"/>
              </a:ext>
            </a:extLst>
          </p:cNvPr>
          <p:cNvSpPr>
            <a:spLocks noGrp="1" noChangeArrowheads="1"/>
          </p:cNvSpPr>
          <p:nvPr>
            <p:ph type="sldNum" sz="quarter" idx="12"/>
          </p:nvPr>
        </p:nvSpPr>
        <p:spPr>
          <a:ln/>
        </p:spPr>
        <p:txBody>
          <a:bodyPr/>
          <a:lstStyle>
            <a:lvl1pPr>
              <a:defRPr/>
            </a:lvl1pPr>
          </a:lstStyle>
          <a:p>
            <a:fld id="{7517DE2A-6B94-40CF-AF94-38BA89BEEBA6}" type="slidenum">
              <a:rPr lang="en-US" altLang="en-US"/>
              <a:pPr/>
              <a:t>‹#›</a:t>
            </a:fld>
            <a:endParaRPr lang="en-US" altLang="en-US"/>
          </a:p>
        </p:txBody>
      </p:sp>
    </p:spTree>
    <p:extLst>
      <p:ext uri="{BB962C8B-B14F-4D97-AF65-F5344CB8AC3E}">
        <p14:creationId xmlns:p14="http://schemas.microsoft.com/office/powerpoint/2010/main" val="234529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ADFD644-9511-46E4-9E17-D70B9CAF43DC}"/>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D0C87A2-9E78-4902-9648-03FEC1319F2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7750259-C385-45D6-97C0-2D57E7899759}"/>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defRPr>
            </a:lvl1pPr>
          </a:lstStyle>
          <a:p>
            <a:pPr>
              <a:defRPr/>
            </a:pPr>
            <a:r>
              <a:rPr lang="en-US"/>
              <a:t>Sept 08</a:t>
            </a:r>
          </a:p>
        </p:txBody>
      </p:sp>
      <p:sp>
        <p:nvSpPr>
          <p:cNvPr id="1029" name="Rectangle 5">
            <a:extLst>
              <a:ext uri="{FF2B5EF4-FFF2-40B4-BE49-F238E27FC236}">
                <a16:creationId xmlns:a16="http://schemas.microsoft.com/office/drawing/2014/main" id="{0D2705E8-97CC-4032-B64A-5244FE58D20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ea typeface="+mn-ea"/>
              </a:defRPr>
            </a:lvl1pPr>
          </a:lstStyle>
          <a:p>
            <a:pPr>
              <a:defRPr/>
            </a:pPr>
            <a:endParaRPr lang="en-US"/>
          </a:p>
        </p:txBody>
      </p:sp>
      <p:sp>
        <p:nvSpPr>
          <p:cNvPr id="1030" name="Rectangle 6">
            <a:extLst>
              <a:ext uri="{FF2B5EF4-FFF2-40B4-BE49-F238E27FC236}">
                <a16:creationId xmlns:a16="http://schemas.microsoft.com/office/drawing/2014/main" id="{16E1D5A8-62CB-4816-B437-E675E997438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1176CB5-C512-4355-AC61-C930758AFCA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325" r:id="rId1"/>
    <p:sldLayoutId id="2147484326" r:id="rId2"/>
    <p:sldLayoutId id="2147484317" r:id="rId3"/>
    <p:sldLayoutId id="2147484318" r:id="rId4"/>
    <p:sldLayoutId id="2147484319" r:id="rId5"/>
    <p:sldLayoutId id="2147484320" r:id="rId6"/>
    <p:sldLayoutId id="2147484327" r:id="rId7"/>
    <p:sldLayoutId id="2147484321" r:id="rId8"/>
    <p:sldLayoutId id="2147484322" r:id="rId9"/>
    <p:sldLayoutId id="2147484323" r:id="rId10"/>
    <p:sldLayoutId id="2147484324" r:id="rId11"/>
    <p:sldLayoutId id="2147484329" r:id="rId12"/>
    <p:sldLayoutId id="2147484330" r:id="rId13"/>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hyperlink" Target="https://youtu.be/o44dolLLzo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ReRcHdeUG9Y&amp;t=60s"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betterup.com/blog/emotion-whee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obert_Plutchi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betterup.com/blog/emotion-whee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en.wikipedia.org/wiki/Psychological_Review"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psychclassics.yorku.ca/Maslow/motivation.htm" TargetMode="External"/><Relationship Id="rId5" Type="http://schemas.openxmlformats.org/officeDocument/2006/relationships/hyperlink" Target="https://en.wikipedia.org/wiki/Abraham_Maslow" TargetMode="Externa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humansystems.co/emotionwheels/"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youtube.com/watch?v=__JLFw2FtEQ"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wwfmmi.org/plastic_pollution_in_the_mediterranean_french_coas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__JLFw2FtEQ"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ted.com/talks/susan_cain_the_power_of_introvert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inc.com/james-kerr/team-building-through-heraldry.html" TargetMode="External"/><Relationship Id="rId2" Type="http://schemas.openxmlformats.org/officeDocument/2006/relationships/hyperlink" Target="https://www.ted.com/talks/susan_cain_the_power_of_introverts" TargetMode="External"/><Relationship Id="rId1" Type="http://schemas.openxmlformats.org/officeDocument/2006/relationships/slideLayout" Target="../slideLayouts/slideLayout7.xml"/><Relationship Id="rId4" Type="http://schemas.openxmlformats.org/officeDocument/2006/relationships/hyperlink" Target="https://www.youtube.com/watch?v=fGWYyvPhsf8"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fGWYyvPhsf8"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ReRcHdeUG9Y&amp;t=60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descr="A group of people posing for a picture&#10;&#10;Description automatically generated">
            <a:extLst>
              <a:ext uri="{FF2B5EF4-FFF2-40B4-BE49-F238E27FC236}">
                <a16:creationId xmlns:a16="http://schemas.microsoft.com/office/drawing/2014/main" id="{BEBC05D0-5E15-7B3A-38C5-30967BF6A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49"/>
            <a:ext cx="9143629" cy="6096249"/>
          </a:xfrm>
          <a:prstGeom prst="rect">
            <a:avLst/>
          </a:prstGeom>
        </p:spPr>
      </p:pic>
      <p:sp>
        <p:nvSpPr>
          <p:cNvPr id="4098" name="Rectangle 2">
            <a:extLst>
              <a:ext uri="{FF2B5EF4-FFF2-40B4-BE49-F238E27FC236}">
                <a16:creationId xmlns:a16="http://schemas.microsoft.com/office/drawing/2014/main" id="{298FF87D-BE5C-4E8B-9247-72B8D427AE6D}"/>
              </a:ext>
            </a:extLst>
          </p:cNvPr>
          <p:cNvSpPr>
            <a:spLocks noGrp="1" noChangeArrowheads="1"/>
          </p:cNvSpPr>
          <p:nvPr>
            <p:ph type="ctrTitle"/>
          </p:nvPr>
        </p:nvSpPr>
        <p:spPr>
          <a:xfrm>
            <a:off x="515143" y="3940394"/>
            <a:ext cx="8113712" cy="1808162"/>
          </a:xfrm>
        </p:spPr>
        <p:txBody>
          <a:bodyPr/>
          <a:lstStyle/>
          <a:p>
            <a:pPr>
              <a:defRPr/>
            </a:pPr>
            <a:r>
              <a:rPr lang="en-US" sz="5400" b="1" dirty="0">
                <a:solidFill>
                  <a:schemeClr val="bg1"/>
                </a:solidFill>
                <a:effectLst>
                  <a:outerShdw blurRad="38100" dist="38100" dir="2700000" algn="tl">
                    <a:srgbClr val="000000">
                      <a:alpha val="43137"/>
                    </a:srgbClr>
                  </a:outerShdw>
                </a:effectLst>
                <a:ea typeface="+mj-ea"/>
              </a:rPr>
              <a:t>Personal Development &amp; Team Leadership</a:t>
            </a:r>
          </a:p>
        </p:txBody>
      </p:sp>
      <p:sp>
        <p:nvSpPr>
          <p:cNvPr id="4099" name="Rectangle 3">
            <a:extLst>
              <a:ext uri="{FF2B5EF4-FFF2-40B4-BE49-F238E27FC236}">
                <a16:creationId xmlns:a16="http://schemas.microsoft.com/office/drawing/2014/main" id="{866FF499-15EF-4233-A6A4-2BB953E599B9}"/>
              </a:ext>
            </a:extLst>
          </p:cNvPr>
          <p:cNvSpPr>
            <a:spLocks noGrp="1" noChangeArrowheads="1"/>
          </p:cNvSpPr>
          <p:nvPr>
            <p:ph type="subTitle" idx="1"/>
          </p:nvPr>
        </p:nvSpPr>
        <p:spPr>
          <a:xfrm>
            <a:off x="195263" y="6143625"/>
            <a:ext cx="8694737" cy="714375"/>
          </a:xfrm>
        </p:spPr>
        <p:txBody>
          <a:bodyPr/>
          <a:lstStyle/>
          <a:p>
            <a:pPr marL="342900" indent="-342900">
              <a:buFont typeface="Monotype Sorts" pitchFamily="2" charset="2"/>
              <a:buNone/>
              <a:defRPr/>
            </a:pPr>
            <a:r>
              <a:rPr lang="en-US" sz="4000" b="1" i="1" dirty="0">
                <a:solidFill>
                  <a:srgbClr val="0070C0"/>
                </a:solidFill>
                <a:effectLst>
                  <a:outerShdw blurRad="38100" dist="38100" dir="2700000" algn="tl">
                    <a:srgbClr val="000000">
                      <a:alpha val="43137"/>
                    </a:srgbClr>
                  </a:outerShdw>
                </a:effectLst>
                <a:ea typeface="+mn-ea"/>
              </a:rPr>
              <a:t>Class 4: -Mon-21-Oct-2024</a:t>
            </a:r>
          </a:p>
        </p:txBody>
      </p:sp>
      <p:sp>
        <p:nvSpPr>
          <p:cNvPr id="4100" name="Text Box 4">
            <a:extLst>
              <a:ext uri="{FF2B5EF4-FFF2-40B4-BE49-F238E27FC236}">
                <a16:creationId xmlns:a16="http://schemas.microsoft.com/office/drawing/2014/main" id="{C09294E2-CFB5-4FF2-9698-06CA76AC7E45}"/>
              </a:ext>
            </a:extLst>
          </p:cNvPr>
          <p:cNvSpPr txBox="1">
            <a:spLocks noChangeArrowheads="1"/>
          </p:cNvSpPr>
          <p:nvPr/>
        </p:nvSpPr>
        <p:spPr bwMode="auto">
          <a:xfrm>
            <a:off x="363537" y="5558850"/>
            <a:ext cx="8358188" cy="584775"/>
          </a:xfrm>
          <a:prstGeom prst="rect">
            <a:avLst/>
          </a:prstGeom>
          <a:noFill/>
          <a:ln w="12700">
            <a:noFill/>
            <a:miter lim="800000"/>
            <a:headEnd type="none" w="sm" len="sm"/>
            <a:tailEnd type="none" w="sm" len="sm"/>
          </a:ln>
        </p:spPr>
        <p:txBody>
          <a:bodyPr>
            <a:spAutoFit/>
          </a:bodyPr>
          <a:lstStyle/>
          <a:p>
            <a:pPr algn="ctr">
              <a:defRPr/>
            </a:pPr>
            <a:r>
              <a:rPr lang="en-US" sz="3200" dirty="0">
                <a:solidFill>
                  <a:schemeClr val="bg1"/>
                </a:solidFill>
                <a:effectLst>
                  <a:outerShdw blurRad="38100" dist="38100" dir="2700000" algn="tl">
                    <a:srgbClr val="000000">
                      <a:alpha val="43137"/>
                    </a:srgbClr>
                  </a:outerShdw>
                </a:effectLst>
                <a:latin typeface="Century Gothic" pitchFamily="34" charset="0"/>
                <a:ea typeface="+mn-ea"/>
              </a:rPr>
              <a:t>Prof: Andrew PRIOR</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099">
                                            <p:txEl>
                                              <p:pRg st="0" end="0"/>
                                            </p:txEl>
                                          </p:spTgt>
                                        </p:tgtEl>
                                        <p:attrNameLst>
                                          <p:attrName>style.visibility</p:attrName>
                                        </p:attrNameLst>
                                      </p:cBhvr>
                                      <p:to>
                                        <p:strVal val="visible"/>
                                      </p:to>
                                    </p:set>
                                  </p:childTnLst>
                                </p:cTn>
                              </p:par>
                            </p:childTnLst>
                          </p:cTn>
                        </p:par>
                        <p:par>
                          <p:cTn id="12" fill="hold" nodeType="afterGroup">
                            <p:stCondLst>
                              <p:cond delay="1000"/>
                            </p:stCondLst>
                            <p:childTnLst>
                              <p:par>
                                <p:cTn id="13" presetID="22" presetClass="entr" presetSubtype="8" fill="hold" grpId="0" nodeType="afterEffect">
                                  <p:stCondLst>
                                    <p:cond delay="1000"/>
                                  </p:stCondLst>
                                  <p:iterate type="wd">
                                    <p:tmPct val="100000"/>
                                  </p:iterate>
                                  <p:childTnLst>
                                    <p:set>
                                      <p:cBhvr>
                                        <p:cTn id="14" dur="1" fill="hold">
                                          <p:stCondLst>
                                            <p:cond delay="0"/>
                                          </p:stCondLst>
                                        </p:cTn>
                                        <p:tgtEl>
                                          <p:spTgt spid="4100"/>
                                        </p:tgtEl>
                                        <p:attrNameLst>
                                          <p:attrName>style.visibility</p:attrName>
                                        </p:attrNameLst>
                                      </p:cBhvr>
                                      <p:to>
                                        <p:strVal val="visible"/>
                                      </p:to>
                                    </p:set>
                                    <p:animEffect transition="in" filter="wipe(left)">
                                      <p:cBhvr>
                                        <p:cTn id="15" dur="3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P spid="4099" grpId="0" build="p" autoUpdateAnimBg="0" advAuto="0"/>
      <p:bldP spid="4100"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9CB68D0-F38F-46C3-AACC-DC1364F50BB6}"/>
              </a:ext>
            </a:extLst>
          </p:cNvPr>
          <p:cNvSpPr txBox="1">
            <a:spLocks noChangeArrowheads="1"/>
          </p:cNvSpPr>
          <p:nvPr/>
        </p:nvSpPr>
        <p:spPr>
          <a:xfrm>
            <a:off x="1371600" y="153988"/>
            <a:ext cx="65532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b="1" kern="0">
                <a:solidFill>
                  <a:srgbClr val="0000CC"/>
                </a:solidFill>
                <a:effectLst>
                  <a:outerShdw blurRad="38100" dist="38100" dir="2700000" algn="tl">
                    <a:srgbClr val="000000">
                      <a:alpha val="43137"/>
                    </a:srgbClr>
                  </a:outerShdw>
                </a:effectLst>
                <a:ea typeface="+mj-ea"/>
              </a:rPr>
              <a:t>Group details</a:t>
            </a:r>
            <a:endParaRPr lang="en-US" b="1" kern="0" dirty="0">
              <a:solidFill>
                <a:srgbClr val="0000CC"/>
              </a:solidFill>
              <a:effectLst>
                <a:outerShdw blurRad="38100" dist="38100" dir="2700000" algn="tl">
                  <a:srgbClr val="000000">
                    <a:alpha val="43137"/>
                  </a:srgbClr>
                </a:outerShdw>
              </a:effectLst>
              <a:ea typeface="+mj-ea"/>
            </a:endParaRPr>
          </a:p>
        </p:txBody>
      </p:sp>
      <p:sp>
        <p:nvSpPr>
          <p:cNvPr id="9" name="Rectangle 2">
            <a:extLst>
              <a:ext uri="{FF2B5EF4-FFF2-40B4-BE49-F238E27FC236}">
                <a16:creationId xmlns:a16="http://schemas.microsoft.com/office/drawing/2014/main" id="{F6BAB8BA-20F5-475E-90ED-3AFDAB21FA12}"/>
              </a:ext>
            </a:extLst>
          </p:cNvPr>
          <p:cNvSpPr txBox="1">
            <a:spLocks noChangeArrowheads="1"/>
          </p:cNvSpPr>
          <p:nvPr/>
        </p:nvSpPr>
        <p:spPr>
          <a:xfrm>
            <a:off x="2757139" y="6019800"/>
            <a:ext cx="3782122" cy="533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endParaRPr lang="en-US" sz="2400" b="1" kern="0" dirty="0">
              <a:solidFill>
                <a:srgbClr val="0000CC"/>
              </a:solidFill>
              <a:effectLst>
                <a:outerShdw blurRad="38100" dist="38100" dir="2700000" algn="tl">
                  <a:srgbClr val="000000">
                    <a:alpha val="43137"/>
                  </a:srgbClr>
                </a:outerShdw>
              </a:effectLst>
              <a:ea typeface="+mj-ea"/>
            </a:endParaRPr>
          </a:p>
        </p:txBody>
      </p:sp>
      <p:pic>
        <p:nvPicPr>
          <p:cNvPr id="3" name="Picture 2" descr="A white paper with writing on it&#10;&#10;Description automatically generated">
            <a:extLst>
              <a:ext uri="{FF2B5EF4-FFF2-40B4-BE49-F238E27FC236}">
                <a16:creationId xmlns:a16="http://schemas.microsoft.com/office/drawing/2014/main" id="{8689EA35-213C-46ED-3792-5BFD027A4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2000" cy="3504000"/>
          </a:xfrm>
          <a:prstGeom prst="rect">
            <a:avLst/>
          </a:prstGeom>
        </p:spPr>
      </p:pic>
      <p:pic>
        <p:nvPicPr>
          <p:cNvPr id="7" name="Picture 6" descr="A white paper with writing on it&#10;&#10;Description automatically generated">
            <a:extLst>
              <a:ext uri="{FF2B5EF4-FFF2-40B4-BE49-F238E27FC236}">
                <a16:creationId xmlns:a16="http://schemas.microsoft.com/office/drawing/2014/main" id="{12DE7606-1EBE-3E31-B78C-A4E0D57CB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4400" y="0"/>
            <a:ext cx="4672000" cy="3504000"/>
          </a:xfrm>
          <a:prstGeom prst="rect">
            <a:avLst/>
          </a:prstGeom>
        </p:spPr>
      </p:pic>
      <p:pic>
        <p:nvPicPr>
          <p:cNvPr id="10" name="Picture 9" descr="A paper with writing on it&#10;&#10;Description automatically generated">
            <a:extLst>
              <a:ext uri="{FF2B5EF4-FFF2-40B4-BE49-F238E27FC236}">
                <a16:creationId xmlns:a16="http://schemas.microsoft.com/office/drawing/2014/main" id="{DE2F59F6-EDC8-DF34-B067-5F9E92532F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77618" y="3520531"/>
            <a:ext cx="3814249" cy="2860687"/>
          </a:xfrm>
          <a:prstGeom prst="rect">
            <a:avLst/>
          </a:prstGeom>
        </p:spPr>
      </p:pic>
      <p:pic>
        <p:nvPicPr>
          <p:cNvPr id="12" name="Picture 11" descr="A white paper with writing on it&#10;&#10;Description automatically generated">
            <a:extLst>
              <a:ext uri="{FF2B5EF4-FFF2-40B4-BE49-F238E27FC236}">
                <a16:creationId xmlns:a16="http://schemas.microsoft.com/office/drawing/2014/main" id="{A5EF28C8-43B7-2871-25CB-8A52619CB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636" y="3483217"/>
            <a:ext cx="4537364" cy="3403023"/>
          </a:xfrm>
          <a:prstGeom prst="rect">
            <a:avLst/>
          </a:prstGeom>
        </p:spPr>
      </p:pic>
    </p:spTree>
    <p:extLst>
      <p:ext uri="{BB962C8B-B14F-4D97-AF65-F5344CB8AC3E}">
        <p14:creationId xmlns:p14="http://schemas.microsoft.com/office/powerpoint/2010/main" val="391565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4D80614-4034-6436-C28A-070892A8D93B}"/>
              </a:ext>
            </a:extLst>
          </p:cNvPr>
          <p:cNvSpPr>
            <a:spLocks noGrp="1" noChangeArrowheads="1"/>
          </p:cNvSpPr>
          <p:nvPr>
            <p:ph type="title"/>
          </p:nvPr>
        </p:nvSpPr>
        <p:spPr>
          <a:xfrm>
            <a:off x="152400" y="194167"/>
            <a:ext cx="8585689" cy="1055077"/>
          </a:xfrm>
        </p:spPr>
        <p:txBody>
          <a:bodyPr/>
          <a:lstStyle/>
          <a:p>
            <a:pPr>
              <a:defRPr/>
            </a:pPr>
            <a:br>
              <a:rPr lang="en-US" sz="3692" dirty="0"/>
            </a:br>
            <a:r>
              <a:rPr lang="en-US" sz="3692" dirty="0">
                <a:effectLst>
                  <a:outerShdw blurRad="38100" dist="38100" dir="2700000" algn="tl">
                    <a:srgbClr val="C0C0C0"/>
                  </a:outerShdw>
                </a:effectLst>
              </a:rPr>
              <a:t>FYI summary of engineering school students by types</a:t>
            </a:r>
          </a:p>
        </p:txBody>
      </p:sp>
      <p:sp>
        <p:nvSpPr>
          <p:cNvPr id="6" name="TextBox 5">
            <a:extLst>
              <a:ext uri="{FF2B5EF4-FFF2-40B4-BE49-F238E27FC236}">
                <a16:creationId xmlns:a16="http://schemas.microsoft.com/office/drawing/2014/main" id="{6423B4DE-A721-08F0-84D8-C1F2F30FFCF1}"/>
              </a:ext>
            </a:extLst>
          </p:cNvPr>
          <p:cNvSpPr txBox="1">
            <a:spLocks noChangeArrowheads="1"/>
          </p:cNvSpPr>
          <p:nvPr/>
        </p:nvSpPr>
        <p:spPr bwMode="auto">
          <a:xfrm>
            <a:off x="1418493" y="6031523"/>
            <a:ext cx="6320961" cy="24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015" dirty="0"/>
              <a:t>Source: All students in the  American Society for Engineering Education 1981-1986, 3,784 students</a:t>
            </a:r>
          </a:p>
        </p:txBody>
      </p:sp>
      <p:graphicFrame>
        <p:nvGraphicFramePr>
          <p:cNvPr id="7" name="Table 6">
            <a:extLst>
              <a:ext uri="{FF2B5EF4-FFF2-40B4-BE49-F238E27FC236}">
                <a16:creationId xmlns:a16="http://schemas.microsoft.com/office/drawing/2014/main" id="{27770882-9376-B368-0F07-4BF9D020FD09}"/>
              </a:ext>
            </a:extLst>
          </p:cNvPr>
          <p:cNvGraphicFramePr>
            <a:graphicFrameLocks noGrp="1"/>
          </p:cNvGraphicFramePr>
          <p:nvPr/>
        </p:nvGraphicFramePr>
        <p:xfrm>
          <a:off x="1506415" y="1806820"/>
          <a:ext cx="6043246" cy="4164627"/>
        </p:xfrm>
        <a:graphic>
          <a:graphicData uri="http://schemas.openxmlformats.org/drawingml/2006/table">
            <a:tbl>
              <a:tblPr/>
              <a:tblGrid>
                <a:gridCol w="965689">
                  <a:extLst>
                    <a:ext uri="{9D8B030D-6E8A-4147-A177-3AD203B41FA5}">
                      <a16:colId xmlns:a16="http://schemas.microsoft.com/office/drawing/2014/main" val="20000"/>
                    </a:ext>
                  </a:extLst>
                </a:gridCol>
                <a:gridCol w="965688">
                  <a:extLst>
                    <a:ext uri="{9D8B030D-6E8A-4147-A177-3AD203B41FA5}">
                      <a16:colId xmlns:a16="http://schemas.microsoft.com/office/drawing/2014/main" val="20001"/>
                    </a:ext>
                  </a:extLst>
                </a:gridCol>
                <a:gridCol w="965689">
                  <a:extLst>
                    <a:ext uri="{9D8B030D-6E8A-4147-A177-3AD203B41FA5}">
                      <a16:colId xmlns:a16="http://schemas.microsoft.com/office/drawing/2014/main" val="20002"/>
                    </a:ext>
                  </a:extLst>
                </a:gridCol>
                <a:gridCol w="965688">
                  <a:extLst>
                    <a:ext uri="{9D8B030D-6E8A-4147-A177-3AD203B41FA5}">
                      <a16:colId xmlns:a16="http://schemas.microsoft.com/office/drawing/2014/main" val="20003"/>
                    </a:ext>
                  </a:extLst>
                </a:gridCol>
                <a:gridCol w="249115">
                  <a:extLst>
                    <a:ext uri="{9D8B030D-6E8A-4147-A177-3AD203B41FA5}">
                      <a16:colId xmlns:a16="http://schemas.microsoft.com/office/drawing/2014/main" val="20004"/>
                    </a:ext>
                  </a:extLst>
                </a:gridCol>
                <a:gridCol w="965689">
                  <a:extLst>
                    <a:ext uri="{9D8B030D-6E8A-4147-A177-3AD203B41FA5}">
                      <a16:colId xmlns:a16="http://schemas.microsoft.com/office/drawing/2014/main" val="20005"/>
                    </a:ext>
                  </a:extLst>
                </a:gridCol>
                <a:gridCol w="965688">
                  <a:extLst>
                    <a:ext uri="{9D8B030D-6E8A-4147-A177-3AD203B41FA5}">
                      <a16:colId xmlns:a16="http://schemas.microsoft.com/office/drawing/2014/main" val="20006"/>
                    </a:ext>
                  </a:extLst>
                </a:gridCol>
              </a:tblGrid>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ISTJ</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ISFJ</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INFJ</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INTJ</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IJ's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I-Types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Calibri" pitchFamily="34" charset="0"/>
                        </a:rPr>
                        <a:t>16%</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pattFill prst="ltUpDiag">
                      <a:fgClr>
                        <a:srgbClr val="FFFF00"/>
                      </a:fgClr>
                      <a:bgClr>
                        <a:srgbClr val="FFFFFF"/>
                      </a:bgClr>
                    </a:patt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Calibri" pitchFamily="34" charset="0"/>
                        </a:rPr>
                        <a:t>5%</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3%</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9%</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33%</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pattFill prst="ltUpDiag">
                      <a:fgClr>
                        <a:srgbClr val="FFFF00"/>
                      </a:fgClr>
                      <a:bgClr>
                        <a:srgbClr val="FFFFFF"/>
                      </a:bgClr>
                    </a:patt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300" b="0" i="0" u="none" strike="noStrike" cap="none" normalizeH="0" baseline="0">
                          <a:ln>
                            <a:noFill/>
                          </a:ln>
                          <a:solidFill>
                            <a:srgbClr val="000000"/>
                          </a:solidFill>
                          <a:effectLst/>
                          <a:latin typeface="Calibri" pitchFamily="34" charset="0"/>
                        </a:rPr>
                        <a:t> </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ISTP</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ISFP</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INFP</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INTP</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IP's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54%</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pattFill prst="ltUpDiag">
                      <a:fgClr>
                        <a:srgbClr val="FFFF00"/>
                      </a:fgClr>
                      <a:bgClr>
                        <a:srgbClr val="FFFFFF"/>
                      </a:bgClr>
                    </a:pattFill>
                  </a:tcPr>
                </a:tc>
                <a:extLst>
                  <a:ext uri="{0D108BD9-81ED-4DB2-BD59-A6C34878D82A}">
                    <a16:rowId xmlns:a16="http://schemas.microsoft.com/office/drawing/2014/main" val="10002"/>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6%</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3%</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4%</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8%</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21%</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300" b="0" i="0" u="none" strike="noStrike" cap="none" normalizeH="0" baseline="0">
                          <a:ln>
                            <a:noFill/>
                          </a:ln>
                          <a:solidFill>
                            <a:srgbClr val="000000"/>
                          </a:solidFill>
                          <a:effectLst/>
                          <a:latin typeface="Calibri" pitchFamily="34" charset="0"/>
                        </a:rPr>
                        <a:t> </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ESTP</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ESFP</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ENFP</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ENTP</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EP's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E-types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4%</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2%</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4%</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7%</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18%</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300" b="0" i="0" u="none" strike="noStrike" cap="none" normalizeH="0" baseline="0">
                          <a:ln>
                            <a:noFill/>
                          </a:ln>
                          <a:solidFill>
                            <a:srgbClr val="000000"/>
                          </a:solidFill>
                          <a:effectLst/>
                          <a:latin typeface="Calibri" pitchFamily="34" charset="0"/>
                        </a:rPr>
                        <a:t> </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ESTJ</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ESFJ</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ENFJ</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ENTJ</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EJ's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46%</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13%</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pattFill prst="ltUpDiag">
                      <a:fgClr>
                        <a:srgbClr val="FFFF00"/>
                      </a:fgClr>
                      <a:bgClr>
                        <a:srgbClr val="FFFFFF"/>
                      </a:bgClr>
                    </a:patt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4%</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2%</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9%</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28%</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pattFill prst="ltUpDiag">
                      <a:fgClr>
                        <a:srgbClr val="FFFF00"/>
                      </a:fgClr>
                      <a:bgClr>
                        <a:srgbClr val="FFFFFF"/>
                      </a:bgClr>
                    </a:patt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300" b="0" i="0" u="none" strike="noStrike" cap="none" normalizeH="0" baseline="0">
                          <a:ln>
                            <a:noFill/>
                          </a:ln>
                          <a:solidFill>
                            <a:srgbClr val="000000"/>
                          </a:solidFill>
                          <a:effectLst/>
                          <a:latin typeface="Calibri" pitchFamily="34" charset="0"/>
                        </a:rPr>
                        <a:t> </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7135">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ST 's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SF's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NF's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NT's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T-types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F-types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9"/>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40%</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pattFill prst="ltUpDiag">
                      <a:fgClr>
                        <a:srgbClr val="FFFF00"/>
                      </a:fgClr>
                      <a:bgClr>
                        <a:srgbClr val="FFFFFF"/>
                      </a:bgClr>
                    </a:patt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13%</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13%</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35%</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pattFill prst="ltUpDiag">
                      <a:fgClr>
                        <a:srgbClr val="FFFF00"/>
                      </a:fgClr>
                      <a:bgClr>
                        <a:srgbClr val="FFFFFF"/>
                      </a:bgClr>
                    </a:patt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74%</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pattFill prst="ltUpDiag">
                      <a:fgClr>
                        <a:srgbClr val="FFFF00"/>
                      </a:fgClr>
                      <a:bgClr>
                        <a:srgbClr val="FFFFFF"/>
                      </a:bgClr>
                    </a:patt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26%</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45831">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rgbClr val="000000"/>
                        </a:solidFill>
                        <a:effectLst/>
                        <a:latin typeface="Calibri" pitchFamily="34" charset="0"/>
                      </a:endParaRPr>
                    </a:p>
                  </a:txBody>
                  <a:tcPr marL="10818" marR="10818" marT="10818"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J-types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P-types</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1"/>
                  </a:ext>
                </a:extLst>
              </a:tr>
              <a:tr h="345831">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S-types</a:t>
                      </a:r>
                    </a:p>
                  </a:txBody>
                  <a:tcPr marL="10818" marR="10818" marT="10818" marB="0"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Calibri" pitchFamily="34" charset="0"/>
                        </a:rPr>
                        <a:t>53%</a:t>
                      </a:r>
                    </a:p>
                  </a:txBody>
                  <a:tcPr marL="10818" marR="10818" marT="10818" marB="0"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pattFill prst="ltUpDiag">
                      <a:fgClr>
                        <a:srgbClr val="FFFF00"/>
                      </a:fgClr>
                      <a:bgClr>
                        <a:srgbClr val="FFFFFF"/>
                      </a:bgClr>
                    </a:patt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Calibri" pitchFamily="34" charset="0"/>
                        </a:rPr>
                        <a:t>N-types</a:t>
                      </a:r>
                    </a:p>
                  </a:txBody>
                  <a:tcPr marL="10818" marR="10818" marT="10818" marB="0"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47%</a:t>
                      </a:r>
                    </a:p>
                  </a:txBody>
                  <a:tcPr marL="10818" marR="10818" marT="10818" marB="0"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Calibri" pitchFamily="34" charset="0"/>
                        </a:rPr>
                        <a:t>61%</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pattFill prst="ltUpDiag">
                      <a:fgClr>
                        <a:srgbClr val="FFFF00"/>
                      </a:fgClr>
                      <a:bgClr>
                        <a:srgbClr val="FFFFFF"/>
                      </a:bgClr>
                    </a:patt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Calibri" pitchFamily="34" charset="0"/>
                        </a:rPr>
                        <a:t>39%</a:t>
                      </a:r>
                    </a:p>
                  </a:txBody>
                  <a:tcPr marL="10818" marR="10818" marT="10818"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14883376"/>
      </p:ext>
    </p:extLst>
  </p:cSld>
  <p:clrMapOvr>
    <a:masterClrMapping/>
  </p:clrMapOvr>
  <p:transition spd="med">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577538"/>
                                        </p:tgtEl>
                                        <p:attrNameLst>
                                          <p:attrName>style.visibility</p:attrName>
                                        </p:attrNameLst>
                                      </p:cBhvr>
                                      <p:to>
                                        <p:strVal val="visible"/>
                                      </p:to>
                                    </p:set>
                                    <p:anim calcmode="lin" valueType="num">
                                      <p:cBhvr>
                                        <p:cTn id="7" dur="500" fill="hold"/>
                                        <p:tgtEl>
                                          <p:spTgt spid="577538"/>
                                        </p:tgtEl>
                                        <p:attrNameLst>
                                          <p:attrName>ppt_w</p:attrName>
                                        </p:attrNameLst>
                                      </p:cBhvr>
                                      <p:tavLst>
                                        <p:tav tm="0">
                                          <p:val>
                                            <p:fltVal val="0"/>
                                          </p:val>
                                        </p:tav>
                                        <p:tav tm="100000">
                                          <p:val>
                                            <p:strVal val="#ppt_w"/>
                                          </p:val>
                                        </p:tav>
                                      </p:tavLst>
                                    </p:anim>
                                    <p:anim calcmode="lin" valueType="num">
                                      <p:cBhvr>
                                        <p:cTn id="8" dur="500" fill="hold"/>
                                        <p:tgtEl>
                                          <p:spTgt spid="57753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8"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C3282B9-5D0A-983F-E754-6B620178099D}"/>
            </a:ext>
          </a:extLst>
        </p:cNvPr>
        <p:cNvGrpSpPr/>
        <p:nvPr/>
      </p:nvGrpSpPr>
      <p:grpSpPr>
        <a:xfrm>
          <a:off x="0" y="0"/>
          <a:ext cx="0" cy="0"/>
          <a:chOff x="0" y="0"/>
          <a:chExt cx="0" cy="0"/>
        </a:xfrm>
      </p:grpSpPr>
      <p:sp>
        <p:nvSpPr>
          <p:cNvPr id="577538" name="Rectangle 2">
            <a:extLst>
              <a:ext uri="{FF2B5EF4-FFF2-40B4-BE49-F238E27FC236}">
                <a16:creationId xmlns:a16="http://schemas.microsoft.com/office/drawing/2014/main" id="{1CF61C89-895D-5772-361C-36A0F26DFBED}"/>
              </a:ext>
            </a:extLst>
          </p:cNvPr>
          <p:cNvSpPr>
            <a:spLocks noGrp="1" noChangeArrowheads="1"/>
          </p:cNvSpPr>
          <p:nvPr>
            <p:ph type="title"/>
          </p:nvPr>
        </p:nvSpPr>
        <p:spPr>
          <a:xfrm>
            <a:off x="152400" y="194167"/>
            <a:ext cx="8585689" cy="1055077"/>
          </a:xfrm>
        </p:spPr>
        <p:txBody>
          <a:bodyPr/>
          <a:lstStyle/>
          <a:p>
            <a:pPr>
              <a:defRPr/>
            </a:pPr>
            <a:br>
              <a:rPr lang="en-US" sz="3692" dirty="0"/>
            </a:br>
            <a:r>
              <a:rPr lang="en-US" sz="3692" dirty="0">
                <a:effectLst>
                  <a:outerShdw blurRad="38100" dist="38100" dir="2700000" algn="tl">
                    <a:srgbClr val="C0C0C0"/>
                  </a:outerShdw>
                </a:effectLst>
              </a:rPr>
              <a:t>FYI summary of engineering school students by types</a:t>
            </a:r>
          </a:p>
        </p:txBody>
      </p:sp>
      <p:sp>
        <p:nvSpPr>
          <p:cNvPr id="6" name="TextBox 5">
            <a:extLst>
              <a:ext uri="{FF2B5EF4-FFF2-40B4-BE49-F238E27FC236}">
                <a16:creationId xmlns:a16="http://schemas.microsoft.com/office/drawing/2014/main" id="{30550D62-A694-8877-5593-61C1ED5C3C46}"/>
              </a:ext>
            </a:extLst>
          </p:cNvPr>
          <p:cNvSpPr txBox="1">
            <a:spLocks noChangeArrowheads="1"/>
          </p:cNvSpPr>
          <p:nvPr/>
        </p:nvSpPr>
        <p:spPr bwMode="auto">
          <a:xfrm>
            <a:off x="1418493" y="6031523"/>
            <a:ext cx="4977645" cy="24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015" dirty="0"/>
              <a:t>Source: Approximate best fit estimation for </a:t>
            </a:r>
            <a:r>
              <a:rPr lang="en-GB" altLang="en-FR" sz="1015" dirty="0" err="1"/>
              <a:t>TeamLead</a:t>
            </a:r>
            <a:r>
              <a:rPr lang="en-GB" altLang="en-FR" sz="1015" dirty="0"/>
              <a:t> class Fall 2024 (n = 57)</a:t>
            </a:r>
          </a:p>
        </p:txBody>
      </p:sp>
      <p:graphicFrame>
        <p:nvGraphicFramePr>
          <p:cNvPr id="7" name="Table 6">
            <a:extLst>
              <a:ext uri="{FF2B5EF4-FFF2-40B4-BE49-F238E27FC236}">
                <a16:creationId xmlns:a16="http://schemas.microsoft.com/office/drawing/2014/main" id="{B24E9393-8769-6340-B62E-073B2901E726}"/>
              </a:ext>
            </a:extLst>
          </p:cNvPr>
          <p:cNvGraphicFramePr>
            <a:graphicFrameLocks noGrp="1"/>
          </p:cNvGraphicFramePr>
          <p:nvPr>
            <p:extLst>
              <p:ext uri="{D42A27DB-BD31-4B8C-83A1-F6EECF244321}">
                <p14:modId xmlns:p14="http://schemas.microsoft.com/office/powerpoint/2010/main" val="765934616"/>
              </p:ext>
            </p:extLst>
          </p:nvPr>
        </p:nvGraphicFramePr>
        <p:xfrm>
          <a:off x="1557350" y="1752600"/>
          <a:ext cx="6043246" cy="4164627"/>
        </p:xfrm>
        <a:graphic>
          <a:graphicData uri="http://schemas.openxmlformats.org/drawingml/2006/table">
            <a:tbl>
              <a:tblPr>
                <a:tableStyleId>{5940675A-B579-460E-94D1-54222C63F5DA}</a:tableStyleId>
              </a:tblPr>
              <a:tblGrid>
                <a:gridCol w="965689">
                  <a:extLst>
                    <a:ext uri="{9D8B030D-6E8A-4147-A177-3AD203B41FA5}">
                      <a16:colId xmlns:a16="http://schemas.microsoft.com/office/drawing/2014/main" val="20000"/>
                    </a:ext>
                  </a:extLst>
                </a:gridCol>
                <a:gridCol w="965688">
                  <a:extLst>
                    <a:ext uri="{9D8B030D-6E8A-4147-A177-3AD203B41FA5}">
                      <a16:colId xmlns:a16="http://schemas.microsoft.com/office/drawing/2014/main" val="20001"/>
                    </a:ext>
                  </a:extLst>
                </a:gridCol>
                <a:gridCol w="965689">
                  <a:extLst>
                    <a:ext uri="{9D8B030D-6E8A-4147-A177-3AD203B41FA5}">
                      <a16:colId xmlns:a16="http://schemas.microsoft.com/office/drawing/2014/main" val="20002"/>
                    </a:ext>
                  </a:extLst>
                </a:gridCol>
                <a:gridCol w="965688">
                  <a:extLst>
                    <a:ext uri="{9D8B030D-6E8A-4147-A177-3AD203B41FA5}">
                      <a16:colId xmlns:a16="http://schemas.microsoft.com/office/drawing/2014/main" val="20003"/>
                    </a:ext>
                  </a:extLst>
                </a:gridCol>
                <a:gridCol w="249115">
                  <a:extLst>
                    <a:ext uri="{9D8B030D-6E8A-4147-A177-3AD203B41FA5}">
                      <a16:colId xmlns:a16="http://schemas.microsoft.com/office/drawing/2014/main" val="20004"/>
                    </a:ext>
                  </a:extLst>
                </a:gridCol>
                <a:gridCol w="965689">
                  <a:extLst>
                    <a:ext uri="{9D8B030D-6E8A-4147-A177-3AD203B41FA5}">
                      <a16:colId xmlns:a16="http://schemas.microsoft.com/office/drawing/2014/main" val="20005"/>
                    </a:ext>
                  </a:extLst>
                </a:gridCol>
                <a:gridCol w="965688">
                  <a:extLst>
                    <a:ext uri="{9D8B030D-6E8A-4147-A177-3AD203B41FA5}">
                      <a16:colId xmlns:a16="http://schemas.microsoft.com/office/drawing/2014/main" val="20006"/>
                    </a:ext>
                  </a:extLst>
                </a:gridCol>
              </a:tblGrid>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ISTJ</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ISFJ</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INFJ</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INTJ</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IJ's</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I-Types</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extLst>
                  <a:ext uri="{0D108BD9-81ED-4DB2-BD59-A6C34878D82A}">
                    <a16:rowId xmlns:a16="http://schemas.microsoft.com/office/drawing/2014/main" val="10000"/>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2%</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0%</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7%</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2%</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11%</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300" b="0" u="none" strike="noStrike" cap="none" normalizeH="0" baseline="0">
                          <a:ln>
                            <a:noFill/>
                          </a:ln>
                          <a:solidFill>
                            <a:srgbClr val="000000"/>
                          </a:solidFill>
                          <a:effectLst/>
                        </a:rPr>
                        <a:t> </a:t>
                      </a: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tc>
                <a:extLst>
                  <a:ext uri="{0D108BD9-81ED-4DB2-BD59-A6C34878D82A}">
                    <a16:rowId xmlns:a16="http://schemas.microsoft.com/office/drawing/2014/main" val="10001"/>
                  </a:ext>
                </a:extLst>
              </a:tr>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ISTP</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ISFP</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INFP</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INTP</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IP's</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34%</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extLst>
                  <a:ext uri="{0D108BD9-81ED-4DB2-BD59-A6C34878D82A}">
                    <a16:rowId xmlns:a16="http://schemas.microsoft.com/office/drawing/2014/main" val="10002"/>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4%</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4%</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6%</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9%</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23%</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300" b="0" u="none" strike="noStrike" cap="none" normalizeH="0" baseline="0">
                          <a:ln>
                            <a:noFill/>
                          </a:ln>
                          <a:solidFill>
                            <a:srgbClr val="000000"/>
                          </a:solidFill>
                          <a:effectLst/>
                        </a:rPr>
                        <a:t> </a:t>
                      </a: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tc>
                <a:extLst>
                  <a:ext uri="{0D108BD9-81ED-4DB2-BD59-A6C34878D82A}">
                    <a16:rowId xmlns:a16="http://schemas.microsoft.com/office/drawing/2014/main" val="10003"/>
                  </a:ext>
                </a:extLst>
              </a:tr>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ESTP</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ESFP</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ENFP</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ENTP</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EP's</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highlight>
                            <a:srgbClr val="00FF00"/>
                          </a:highlight>
                        </a:rPr>
                        <a:t>E-types</a:t>
                      </a:r>
                      <a:endParaRPr kumimoji="0" lang="en-GB" sz="2000" b="1"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extLst>
                  <a:ext uri="{0D108BD9-81ED-4DB2-BD59-A6C34878D82A}">
                    <a16:rowId xmlns:a16="http://schemas.microsoft.com/office/drawing/2014/main" val="10004"/>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2%</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8%</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6%</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13%</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29%</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300" b="0" u="none" strike="noStrike" cap="none" normalizeH="0" baseline="0">
                          <a:ln>
                            <a:noFill/>
                          </a:ln>
                          <a:solidFill>
                            <a:srgbClr val="000000"/>
                          </a:solidFill>
                          <a:effectLst/>
                          <a:highlight>
                            <a:srgbClr val="00FF00"/>
                          </a:highlight>
                        </a:rPr>
                        <a:t> </a:t>
                      </a:r>
                      <a:endParaRPr kumimoji="0" lang="en-GB" sz="1300" b="0" i="0" u="none" strike="noStrike" cap="none" normalizeH="0" baseline="0">
                        <a:ln>
                          <a:noFill/>
                        </a:ln>
                        <a:solidFill>
                          <a:srgbClr val="000000"/>
                        </a:solidFill>
                        <a:effectLst/>
                        <a:highlight>
                          <a:srgbClr val="00FF00"/>
                        </a:highlight>
                        <a:latin typeface="Calibri" pitchFamily="34" charset="0"/>
                      </a:endParaRPr>
                    </a:p>
                  </a:txBody>
                  <a:tcPr marL="10818" marR="10818" marT="10818" marB="0" anchor="b" horzOverflow="overflow"/>
                </a:tc>
                <a:extLst>
                  <a:ext uri="{0D108BD9-81ED-4DB2-BD59-A6C34878D82A}">
                    <a16:rowId xmlns:a16="http://schemas.microsoft.com/office/drawing/2014/main" val="10005"/>
                  </a:ext>
                </a:extLst>
              </a:tr>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ESTJ</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ESFJ</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ENFJ</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ENTJ</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highlight>
                            <a:srgbClr val="00FF00"/>
                          </a:highlight>
                        </a:rPr>
                        <a:t>EJ's</a:t>
                      </a:r>
                      <a:endParaRPr kumimoji="0" lang="en-GB" sz="2000" b="1"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highlight>
                            <a:srgbClr val="00FF00"/>
                          </a:highlight>
                        </a:rPr>
                        <a:t>66%</a:t>
                      </a:r>
                      <a:endParaRPr kumimoji="0" lang="en-GB" sz="2000" b="1"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extLst>
                  <a:ext uri="{0D108BD9-81ED-4DB2-BD59-A6C34878D82A}">
                    <a16:rowId xmlns:a16="http://schemas.microsoft.com/office/drawing/2014/main" val="10006"/>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8%</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6%</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8%</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15%</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highlight>
                            <a:srgbClr val="00FF00"/>
                          </a:highlight>
                        </a:rPr>
                        <a:t>37%</a:t>
                      </a:r>
                      <a:endParaRPr kumimoji="0" lang="en-GB" sz="1800" b="0"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300" b="0" u="none" strike="noStrike" cap="none" normalizeH="0" baseline="0" dirty="0">
                          <a:ln>
                            <a:noFill/>
                          </a:ln>
                          <a:solidFill>
                            <a:srgbClr val="000000"/>
                          </a:solidFill>
                          <a:effectLst/>
                        </a:rPr>
                        <a:t> </a:t>
                      </a:r>
                      <a:endParaRPr kumimoji="0" lang="en-GB" sz="13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extLst>
                  <a:ext uri="{0D108BD9-81ED-4DB2-BD59-A6C34878D82A}">
                    <a16:rowId xmlns:a16="http://schemas.microsoft.com/office/drawing/2014/main" val="10007"/>
                  </a:ext>
                </a:extLst>
              </a:tr>
              <a:tr h="227135">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extLst>
                  <a:ext uri="{0D108BD9-81ED-4DB2-BD59-A6C34878D82A}">
                    <a16:rowId xmlns:a16="http://schemas.microsoft.com/office/drawing/2014/main" val="10008"/>
                  </a:ext>
                </a:extLst>
              </a:tr>
              <a:tr h="33557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ST 's</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SF's</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a:ln>
                            <a:noFill/>
                          </a:ln>
                          <a:solidFill>
                            <a:srgbClr val="000000"/>
                          </a:solidFill>
                          <a:effectLst/>
                        </a:rPr>
                        <a:t>NF's</a:t>
                      </a:r>
                      <a:endParaRPr kumimoji="0" lang="en-GB" sz="2000" b="1" i="0" u="none" strike="noStrike" cap="none" normalizeH="0" baseline="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highlight>
                            <a:srgbClr val="00FF00"/>
                          </a:highlight>
                        </a:rPr>
                        <a:t>NT's</a:t>
                      </a:r>
                      <a:endParaRPr kumimoji="0" lang="en-GB" sz="2000" b="1"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highlight>
                            <a:srgbClr val="00FF00"/>
                          </a:highlight>
                        </a:rPr>
                        <a:t>T-types</a:t>
                      </a:r>
                      <a:endParaRPr kumimoji="0" lang="en-GB" sz="2000" b="1"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F-types</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extLst>
                  <a:ext uri="{0D108BD9-81ED-4DB2-BD59-A6C34878D82A}">
                    <a16:rowId xmlns:a16="http://schemas.microsoft.com/office/drawing/2014/main" val="10009"/>
                  </a:ext>
                </a:extLst>
              </a:tr>
              <a:tr h="3135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16%</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18%</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27%</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highlight>
                            <a:srgbClr val="00FF00"/>
                          </a:highlight>
                        </a:rPr>
                        <a:t>39%</a:t>
                      </a:r>
                      <a:endParaRPr kumimoji="0" lang="en-GB" sz="1800" b="0"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highlight>
                            <a:srgbClr val="00FF00"/>
                          </a:highlight>
                        </a:rPr>
                        <a:t>56%</a:t>
                      </a:r>
                      <a:endParaRPr kumimoji="0" lang="en-GB" sz="1800" b="0"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44%</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extLst>
                  <a:ext uri="{0D108BD9-81ED-4DB2-BD59-A6C34878D82A}">
                    <a16:rowId xmlns:a16="http://schemas.microsoft.com/office/drawing/2014/main" val="10010"/>
                  </a:ext>
                </a:extLst>
              </a:tr>
              <a:tr h="345831">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J-types</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highlight>
                            <a:srgbClr val="00FF00"/>
                          </a:highlight>
                        </a:rPr>
                        <a:t>P-types</a:t>
                      </a:r>
                      <a:endParaRPr kumimoji="0" lang="en-GB" sz="2000" b="1"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extLst>
                  <a:ext uri="{0D108BD9-81ED-4DB2-BD59-A6C34878D82A}">
                    <a16:rowId xmlns:a16="http://schemas.microsoft.com/office/drawing/2014/main" val="10011"/>
                  </a:ext>
                </a:extLst>
              </a:tr>
              <a:tr h="345831">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rPr>
                        <a:t>S-types</a:t>
                      </a:r>
                      <a:endParaRPr kumimoji="0" lang="en-GB" sz="2000" b="1"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34%</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2000" b="1" u="none" strike="noStrike" cap="none" normalizeH="0" baseline="0" dirty="0">
                          <a:ln>
                            <a:noFill/>
                          </a:ln>
                          <a:solidFill>
                            <a:srgbClr val="000000"/>
                          </a:solidFill>
                          <a:effectLst/>
                          <a:highlight>
                            <a:srgbClr val="00FF00"/>
                          </a:highlight>
                        </a:rPr>
                        <a:t>N-types</a:t>
                      </a:r>
                      <a:endParaRPr kumimoji="0" lang="en-GB" sz="2000" b="1"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highlight>
                            <a:srgbClr val="00FF00"/>
                          </a:highlight>
                        </a:rPr>
                        <a:t>66%</a:t>
                      </a:r>
                      <a:endParaRPr kumimoji="0" lang="en-GB" sz="1800" b="0"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GB" sz="1300" b="0" i="0" u="none" strike="noStrike" cap="none" normalizeH="0" baseline="0" dirty="0">
                        <a:ln>
                          <a:noFill/>
                        </a:ln>
                        <a:solidFill>
                          <a:srgbClr val="000000"/>
                        </a:solidFill>
                        <a:effectLst/>
                        <a:latin typeface="Calibri" pitchFamily="34" charset="0"/>
                      </a:endParaRPr>
                    </a:p>
                  </a:txBody>
                  <a:tcPr marL="10818" marR="10818" marT="10818" marB="0" anchor="b" horzOverflow="overflow">
                    <a:solidFill>
                      <a:srgbClr val="FFFF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rPr>
                        <a:t>48%</a:t>
                      </a:r>
                      <a:endParaRPr kumimoji="0" lang="en-GB" sz="1800" b="0" i="0" u="none" strike="noStrike" cap="none" normalizeH="0" baseline="0" dirty="0">
                        <a:ln>
                          <a:noFill/>
                        </a:ln>
                        <a:solidFill>
                          <a:srgbClr val="000000"/>
                        </a:solidFill>
                        <a:effectLst/>
                        <a:latin typeface="Calibri" pitchFamily="34" charset="0"/>
                      </a:endParaRPr>
                    </a:p>
                  </a:txBody>
                  <a:tcPr marL="10818" marR="10818" marT="10818"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1800" b="0" u="none" strike="noStrike" cap="none" normalizeH="0" baseline="0" dirty="0">
                          <a:ln>
                            <a:noFill/>
                          </a:ln>
                          <a:solidFill>
                            <a:srgbClr val="000000"/>
                          </a:solidFill>
                          <a:effectLst/>
                          <a:highlight>
                            <a:srgbClr val="00FF00"/>
                          </a:highlight>
                        </a:rPr>
                        <a:t>52%</a:t>
                      </a:r>
                      <a:endParaRPr kumimoji="0" lang="en-GB" sz="1800" b="0" i="0" u="none" strike="noStrike" cap="none" normalizeH="0" baseline="0" dirty="0">
                        <a:ln>
                          <a:noFill/>
                        </a:ln>
                        <a:solidFill>
                          <a:srgbClr val="000000"/>
                        </a:solidFill>
                        <a:effectLst/>
                        <a:highlight>
                          <a:srgbClr val="00FF00"/>
                        </a:highlight>
                        <a:latin typeface="Calibri" pitchFamily="34" charset="0"/>
                      </a:endParaRPr>
                    </a:p>
                  </a:txBody>
                  <a:tcPr marL="10818" marR="10818" marT="10818" marB="0" anchor="b" horzOverflow="overflow"/>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08957527"/>
      </p:ext>
    </p:extLst>
  </p:cSld>
  <p:clrMapOvr>
    <a:masterClrMapping/>
  </p:clrMapOvr>
  <p:transition spd="med">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577538"/>
                                        </p:tgtEl>
                                        <p:attrNameLst>
                                          <p:attrName>style.visibility</p:attrName>
                                        </p:attrNameLst>
                                      </p:cBhvr>
                                      <p:to>
                                        <p:strVal val="visible"/>
                                      </p:to>
                                    </p:set>
                                    <p:anim calcmode="lin" valueType="num">
                                      <p:cBhvr>
                                        <p:cTn id="7" dur="500" fill="hold"/>
                                        <p:tgtEl>
                                          <p:spTgt spid="577538"/>
                                        </p:tgtEl>
                                        <p:attrNameLst>
                                          <p:attrName>ppt_w</p:attrName>
                                        </p:attrNameLst>
                                      </p:cBhvr>
                                      <p:tavLst>
                                        <p:tav tm="0">
                                          <p:val>
                                            <p:fltVal val="0"/>
                                          </p:val>
                                        </p:tav>
                                        <p:tav tm="100000">
                                          <p:val>
                                            <p:strVal val="#ppt_w"/>
                                          </p:val>
                                        </p:tav>
                                      </p:tavLst>
                                    </p:anim>
                                    <p:anim calcmode="lin" valueType="num">
                                      <p:cBhvr>
                                        <p:cTn id="8" dur="500" fill="hold"/>
                                        <p:tgtEl>
                                          <p:spTgt spid="57753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8"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Box 12">
            <a:extLst>
              <a:ext uri="{FF2B5EF4-FFF2-40B4-BE49-F238E27FC236}">
                <a16:creationId xmlns:a16="http://schemas.microsoft.com/office/drawing/2014/main" id="{138ACDC5-F14E-2287-113F-49E2A3003EEB}"/>
              </a:ext>
            </a:extLst>
          </p:cNvPr>
          <p:cNvSpPr txBox="1">
            <a:spLocks noChangeArrowheads="1"/>
          </p:cNvSpPr>
          <p:nvPr/>
        </p:nvSpPr>
        <p:spPr bwMode="auto">
          <a:xfrm>
            <a:off x="1615703" y="4721469"/>
            <a:ext cx="1849930"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fi-FI" altLang="en-FR" sz="2215" dirty="0"/>
              <a:t>E</a:t>
            </a:r>
            <a:r>
              <a:rPr lang="fi-FI" altLang="en-FR" sz="2215" u="sng" dirty="0"/>
              <a:t>N</a:t>
            </a:r>
            <a:r>
              <a:rPr lang="fi-FI" altLang="en-FR" sz="2215" dirty="0"/>
              <a:t>FP</a:t>
            </a:r>
          </a:p>
          <a:p>
            <a:pPr algn="ctr"/>
            <a:r>
              <a:rPr lang="fi-FI" altLang="en-FR" sz="2215" dirty="0"/>
              <a:t>Ne, Fi, Te, </a:t>
            </a:r>
            <a:r>
              <a:rPr lang="fi-FI" altLang="en-FR" sz="2215" dirty="0" err="1"/>
              <a:t>Si</a:t>
            </a:r>
            <a:endParaRPr lang="fi-FI" altLang="en-FR" sz="2215" dirty="0"/>
          </a:p>
        </p:txBody>
      </p:sp>
      <p:grpSp>
        <p:nvGrpSpPr>
          <p:cNvPr id="45061" name="Group 21">
            <a:extLst>
              <a:ext uri="{FF2B5EF4-FFF2-40B4-BE49-F238E27FC236}">
                <a16:creationId xmlns:a16="http://schemas.microsoft.com/office/drawing/2014/main" id="{47667022-1391-398D-5CFF-BC2B1B3647BD}"/>
              </a:ext>
            </a:extLst>
          </p:cNvPr>
          <p:cNvGrpSpPr>
            <a:grpSpLocks/>
          </p:cNvGrpSpPr>
          <p:nvPr/>
        </p:nvGrpSpPr>
        <p:grpSpPr bwMode="auto">
          <a:xfrm>
            <a:off x="1195754" y="1881554"/>
            <a:ext cx="3024554" cy="2672862"/>
            <a:chOff x="632" y="1152"/>
            <a:chExt cx="2064" cy="1824"/>
          </a:xfrm>
        </p:grpSpPr>
        <p:sp>
          <p:nvSpPr>
            <p:cNvPr id="45079" name="AutoShape 6">
              <a:extLst>
                <a:ext uri="{FF2B5EF4-FFF2-40B4-BE49-F238E27FC236}">
                  <a16:creationId xmlns:a16="http://schemas.microsoft.com/office/drawing/2014/main" id="{F829D4F1-0D00-E8B1-FB56-135EAFF83603}"/>
                </a:ext>
              </a:extLst>
            </p:cNvPr>
            <p:cNvSpPr>
              <a:spLocks noChangeArrowheads="1"/>
            </p:cNvSpPr>
            <p:nvPr/>
          </p:nvSpPr>
          <p:spPr bwMode="auto">
            <a:xfrm rot="5400000">
              <a:off x="2384" y="1896"/>
              <a:ext cx="336" cy="288"/>
            </a:xfrm>
            <a:prstGeom prst="triangle">
              <a:avLst>
                <a:gd name="adj" fmla="val 50000"/>
              </a:avLst>
            </a:prstGeom>
            <a:solidFill>
              <a:schemeClr val="accent1">
                <a:alpha val="50195"/>
              </a:schemeClr>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80" name="Oval 7">
              <a:extLst>
                <a:ext uri="{FF2B5EF4-FFF2-40B4-BE49-F238E27FC236}">
                  <a16:creationId xmlns:a16="http://schemas.microsoft.com/office/drawing/2014/main" id="{B43E9AC4-5CAE-A738-39E7-2823D917FD4F}"/>
                </a:ext>
              </a:extLst>
            </p:cNvPr>
            <p:cNvSpPr>
              <a:spLocks noChangeArrowheads="1"/>
            </p:cNvSpPr>
            <p:nvPr/>
          </p:nvSpPr>
          <p:spPr bwMode="auto">
            <a:xfrm>
              <a:off x="632" y="1152"/>
              <a:ext cx="1824" cy="1824"/>
            </a:xfrm>
            <a:prstGeom prst="ellipse">
              <a:avLst/>
            </a:prstGeom>
            <a:solidFill>
              <a:srgbClr val="339966">
                <a:alpha val="50195"/>
              </a:srgbClr>
            </a:solidFill>
            <a:ln w="2857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2215"/>
            </a:p>
          </p:txBody>
        </p:sp>
        <p:sp>
          <p:nvSpPr>
            <p:cNvPr id="45081" name="Oval 8">
              <a:extLst>
                <a:ext uri="{FF2B5EF4-FFF2-40B4-BE49-F238E27FC236}">
                  <a16:creationId xmlns:a16="http://schemas.microsoft.com/office/drawing/2014/main" id="{7AD0A4AE-42AE-13E0-9410-02EECE2E867A}"/>
                </a:ext>
              </a:extLst>
            </p:cNvPr>
            <p:cNvSpPr>
              <a:spLocks noChangeArrowheads="1"/>
            </p:cNvSpPr>
            <p:nvPr/>
          </p:nvSpPr>
          <p:spPr bwMode="auto">
            <a:xfrm>
              <a:off x="1256" y="1776"/>
              <a:ext cx="576" cy="576"/>
            </a:xfrm>
            <a:prstGeom prst="ellipse">
              <a:avLst/>
            </a:prstGeom>
            <a:solidFill>
              <a:schemeClr val="accent1">
                <a:alpha val="50195"/>
              </a:schemeClr>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82" name="Freeform 9">
              <a:extLst>
                <a:ext uri="{FF2B5EF4-FFF2-40B4-BE49-F238E27FC236}">
                  <a16:creationId xmlns:a16="http://schemas.microsoft.com/office/drawing/2014/main" id="{CB038DBB-05A0-2CE4-5061-9FF258814FA0}"/>
                </a:ext>
              </a:extLst>
            </p:cNvPr>
            <p:cNvSpPr>
              <a:spLocks/>
            </p:cNvSpPr>
            <p:nvPr/>
          </p:nvSpPr>
          <p:spPr bwMode="auto">
            <a:xfrm>
              <a:off x="2216" y="2304"/>
              <a:ext cx="144" cy="144"/>
            </a:xfrm>
            <a:custGeom>
              <a:avLst/>
              <a:gdLst>
                <a:gd name="T0" fmla="*/ 5 w 192"/>
                <a:gd name="T1" fmla="*/ 144 h 144"/>
                <a:gd name="T2" fmla="*/ 2 w 192"/>
                <a:gd name="T3" fmla="*/ 96 h 144"/>
                <a:gd name="T4" fmla="*/ 0 w 192"/>
                <a:gd name="T5" fmla="*/ 0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192" y="144"/>
                  </a:moveTo>
                  <a:cubicBezTo>
                    <a:pt x="136" y="132"/>
                    <a:pt x="80" y="120"/>
                    <a:pt x="48" y="96"/>
                  </a:cubicBezTo>
                  <a:cubicBezTo>
                    <a:pt x="16" y="72"/>
                    <a:pt x="8" y="16"/>
                    <a:pt x="0"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83" name="Line 10">
              <a:extLst>
                <a:ext uri="{FF2B5EF4-FFF2-40B4-BE49-F238E27FC236}">
                  <a16:creationId xmlns:a16="http://schemas.microsoft.com/office/drawing/2014/main" id="{B0710448-0A2E-D41A-898B-A3B0C3F79F73}"/>
                </a:ext>
              </a:extLst>
            </p:cNvPr>
            <p:cNvSpPr>
              <a:spLocks noChangeShapeType="1"/>
            </p:cNvSpPr>
            <p:nvPr/>
          </p:nvSpPr>
          <p:spPr bwMode="auto">
            <a:xfrm>
              <a:off x="920" y="1440"/>
              <a:ext cx="1248"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5084" name="Line 11">
              <a:extLst>
                <a:ext uri="{FF2B5EF4-FFF2-40B4-BE49-F238E27FC236}">
                  <a16:creationId xmlns:a16="http://schemas.microsoft.com/office/drawing/2014/main" id="{F266617B-35BC-E079-706B-74B96CD70816}"/>
                </a:ext>
              </a:extLst>
            </p:cNvPr>
            <p:cNvSpPr>
              <a:spLocks noChangeShapeType="1"/>
            </p:cNvSpPr>
            <p:nvPr/>
          </p:nvSpPr>
          <p:spPr bwMode="auto">
            <a:xfrm flipV="1">
              <a:off x="920" y="1440"/>
              <a:ext cx="1248"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5085" name="Text Box 13">
              <a:extLst>
                <a:ext uri="{FF2B5EF4-FFF2-40B4-BE49-F238E27FC236}">
                  <a16:creationId xmlns:a16="http://schemas.microsoft.com/office/drawing/2014/main" id="{08E16FEE-E9C5-9D40-DE16-C69AD18DE20A}"/>
                </a:ext>
              </a:extLst>
            </p:cNvPr>
            <p:cNvSpPr txBox="1">
              <a:spLocks noChangeArrowheads="1"/>
            </p:cNvSpPr>
            <p:nvPr/>
          </p:nvSpPr>
          <p:spPr bwMode="auto">
            <a:xfrm>
              <a:off x="1440" y="1303"/>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a:t>F</a:t>
              </a:r>
            </a:p>
          </p:txBody>
        </p:sp>
        <p:sp>
          <p:nvSpPr>
            <p:cNvPr id="45086" name="Text Box 14">
              <a:extLst>
                <a:ext uri="{FF2B5EF4-FFF2-40B4-BE49-F238E27FC236}">
                  <a16:creationId xmlns:a16="http://schemas.microsoft.com/office/drawing/2014/main" id="{5DDEFAFE-44D5-2F8B-20F8-B8AF6F586384}"/>
                </a:ext>
              </a:extLst>
            </p:cNvPr>
            <p:cNvSpPr txBox="1">
              <a:spLocks noChangeArrowheads="1"/>
            </p:cNvSpPr>
            <p:nvPr/>
          </p:nvSpPr>
          <p:spPr bwMode="auto">
            <a:xfrm>
              <a:off x="2016" y="1927"/>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a:t>N</a:t>
              </a:r>
            </a:p>
          </p:txBody>
        </p:sp>
        <p:sp>
          <p:nvSpPr>
            <p:cNvPr id="45087" name="Text Box 15">
              <a:extLst>
                <a:ext uri="{FF2B5EF4-FFF2-40B4-BE49-F238E27FC236}">
                  <a16:creationId xmlns:a16="http://schemas.microsoft.com/office/drawing/2014/main" id="{C322A84C-1915-BD3C-B8AB-503D6E8B6718}"/>
                </a:ext>
              </a:extLst>
            </p:cNvPr>
            <p:cNvSpPr txBox="1">
              <a:spLocks noChangeArrowheads="1"/>
            </p:cNvSpPr>
            <p:nvPr/>
          </p:nvSpPr>
          <p:spPr bwMode="auto">
            <a:xfrm>
              <a:off x="816" y="1927"/>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a:t>S</a:t>
              </a:r>
            </a:p>
          </p:txBody>
        </p:sp>
        <p:sp>
          <p:nvSpPr>
            <p:cNvPr id="45088" name="Text Box 16">
              <a:extLst>
                <a:ext uri="{FF2B5EF4-FFF2-40B4-BE49-F238E27FC236}">
                  <a16:creationId xmlns:a16="http://schemas.microsoft.com/office/drawing/2014/main" id="{6EFC5B44-7E4C-0F16-DC93-21D8C8C93C60}"/>
                </a:ext>
              </a:extLst>
            </p:cNvPr>
            <p:cNvSpPr txBox="1">
              <a:spLocks noChangeArrowheads="1"/>
            </p:cNvSpPr>
            <p:nvPr/>
          </p:nvSpPr>
          <p:spPr bwMode="auto">
            <a:xfrm>
              <a:off x="1440" y="2503"/>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a:t>T</a:t>
              </a:r>
            </a:p>
          </p:txBody>
        </p:sp>
        <p:sp>
          <p:nvSpPr>
            <p:cNvPr id="45089" name="Text Box 17">
              <a:extLst>
                <a:ext uri="{FF2B5EF4-FFF2-40B4-BE49-F238E27FC236}">
                  <a16:creationId xmlns:a16="http://schemas.microsoft.com/office/drawing/2014/main" id="{229070EC-78B3-BA5F-E6B0-D3331AA08A52}"/>
                </a:ext>
              </a:extLst>
            </p:cNvPr>
            <p:cNvSpPr txBox="1">
              <a:spLocks noChangeArrowheads="1"/>
            </p:cNvSpPr>
            <p:nvPr/>
          </p:nvSpPr>
          <p:spPr bwMode="auto">
            <a:xfrm>
              <a:off x="1632" y="1975"/>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1</a:t>
              </a:r>
            </a:p>
          </p:txBody>
        </p:sp>
        <p:sp>
          <p:nvSpPr>
            <p:cNvPr id="45090" name="Text Box 18">
              <a:extLst>
                <a:ext uri="{FF2B5EF4-FFF2-40B4-BE49-F238E27FC236}">
                  <a16:creationId xmlns:a16="http://schemas.microsoft.com/office/drawing/2014/main" id="{803C3168-6DD2-CA9E-5017-8438C5966B36}"/>
                </a:ext>
              </a:extLst>
            </p:cNvPr>
            <p:cNvSpPr txBox="1">
              <a:spLocks noChangeArrowheads="1"/>
            </p:cNvSpPr>
            <p:nvPr/>
          </p:nvSpPr>
          <p:spPr bwMode="auto">
            <a:xfrm>
              <a:off x="1448" y="1783"/>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2</a:t>
              </a:r>
            </a:p>
          </p:txBody>
        </p:sp>
        <p:sp>
          <p:nvSpPr>
            <p:cNvPr id="45091" name="Text Box 19">
              <a:extLst>
                <a:ext uri="{FF2B5EF4-FFF2-40B4-BE49-F238E27FC236}">
                  <a16:creationId xmlns:a16="http://schemas.microsoft.com/office/drawing/2014/main" id="{C67C79D8-CE7C-1008-B4A3-C63B266310B2}"/>
                </a:ext>
              </a:extLst>
            </p:cNvPr>
            <p:cNvSpPr txBox="1">
              <a:spLocks noChangeArrowheads="1"/>
            </p:cNvSpPr>
            <p:nvPr/>
          </p:nvSpPr>
          <p:spPr bwMode="auto">
            <a:xfrm>
              <a:off x="1296" y="1975"/>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4</a:t>
              </a:r>
            </a:p>
          </p:txBody>
        </p:sp>
        <p:sp>
          <p:nvSpPr>
            <p:cNvPr id="45092" name="Text Box 20">
              <a:extLst>
                <a:ext uri="{FF2B5EF4-FFF2-40B4-BE49-F238E27FC236}">
                  <a16:creationId xmlns:a16="http://schemas.microsoft.com/office/drawing/2014/main" id="{93046E76-8B76-CC68-4D94-F6B250E20548}"/>
                </a:ext>
              </a:extLst>
            </p:cNvPr>
            <p:cNvSpPr txBox="1">
              <a:spLocks noChangeArrowheads="1"/>
            </p:cNvSpPr>
            <p:nvPr/>
          </p:nvSpPr>
          <p:spPr bwMode="auto">
            <a:xfrm>
              <a:off x="1448" y="2167"/>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3</a:t>
              </a:r>
            </a:p>
          </p:txBody>
        </p:sp>
      </p:grpSp>
      <p:grpSp>
        <p:nvGrpSpPr>
          <p:cNvPr id="45062" name="Group 22">
            <a:extLst>
              <a:ext uri="{FF2B5EF4-FFF2-40B4-BE49-F238E27FC236}">
                <a16:creationId xmlns:a16="http://schemas.microsoft.com/office/drawing/2014/main" id="{FCA289F9-4279-AC76-4AD9-9D555C35725B}"/>
              </a:ext>
            </a:extLst>
          </p:cNvPr>
          <p:cNvGrpSpPr>
            <a:grpSpLocks/>
          </p:cNvGrpSpPr>
          <p:nvPr/>
        </p:nvGrpSpPr>
        <p:grpSpPr bwMode="auto">
          <a:xfrm flipH="1">
            <a:off x="4771292" y="1881554"/>
            <a:ext cx="3024554" cy="2672862"/>
            <a:chOff x="632" y="1152"/>
            <a:chExt cx="2064" cy="1824"/>
          </a:xfrm>
        </p:grpSpPr>
        <p:sp>
          <p:nvSpPr>
            <p:cNvPr id="45065" name="AutoShape 23">
              <a:extLst>
                <a:ext uri="{FF2B5EF4-FFF2-40B4-BE49-F238E27FC236}">
                  <a16:creationId xmlns:a16="http://schemas.microsoft.com/office/drawing/2014/main" id="{52ECFBE7-9FED-8AE2-AC24-6EF4ADC0A16B}"/>
                </a:ext>
              </a:extLst>
            </p:cNvPr>
            <p:cNvSpPr>
              <a:spLocks noChangeArrowheads="1"/>
            </p:cNvSpPr>
            <p:nvPr/>
          </p:nvSpPr>
          <p:spPr bwMode="auto">
            <a:xfrm rot="5400000">
              <a:off x="2384" y="1896"/>
              <a:ext cx="336" cy="288"/>
            </a:xfrm>
            <a:prstGeom prst="triangle">
              <a:avLst>
                <a:gd name="adj" fmla="val 50000"/>
              </a:avLst>
            </a:prstGeom>
            <a:solidFill>
              <a:schemeClr val="accent1">
                <a:alpha val="50195"/>
              </a:schemeClr>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66" name="Oval 24">
              <a:extLst>
                <a:ext uri="{FF2B5EF4-FFF2-40B4-BE49-F238E27FC236}">
                  <a16:creationId xmlns:a16="http://schemas.microsoft.com/office/drawing/2014/main" id="{959BB5E0-6D71-0A48-1C53-ABBB8499E234}"/>
                </a:ext>
              </a:extLst>
            </p:cNvPr>
            <p:cNvSpPr>
              <a:spLocks noChangeArrowheads="1"/>
            </p:cNvSpPr>
            <p:nvPr/>
          </p:nvSpPr>
          <p:spPr bwMode="auto">
            <a:xfrm>
              <a:off x="632" y="1152"/>
              <a:ext cx="1824" cy="1824"/>
            </a:xfrm>
            <a:prstGeom prst="ellipse">
              <a:avLst/>
            </a:prstGeom>
            <a:solidFill>
              <a:srgbClr val="339966">
                <a:alpha val="50195"/>
              </a:srgbClr>
            </a:solidFill>
            <a:ln w="2857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2215"/>
            </a:p>
          </p:txBody>
        </p:sp>
        <p:sp>
          <p:nvSpPr>
            <p:cNvPr id="45067" name="Oval 25">
              <a:extLst>
                <a:ext uri="{FF2B5EF4-FFF2-40B4-BE49-F238E27FC236}">
                  <a16:creationId xmlns:a16="http://schemas.microsoft.com/office/drawing/2014/main" id="{E56150D8-ABF1-4CD1-E823-C3E0054E128C}"/>
                </a:ext>
              </a:extLst>
            </p:cNvPr>
            <p:cNvSpPr>
              <a:spLocks noChangeArrowheads="1"/>
            </p:cNvSpPr>
            <p:nvPr/>
          </p:nvSpPr>
          <p:spPr bwMode="auto">
            <a:xfrm>
              <a:off x="1256" y="1776"/>
              <a:ext cx="576" cy="576"/>
            </a:xfrm>
            <a:prstGeom prst="ellipse">
              <a:avLst/>
            </a:prstGeom>
            <a:solidFill>
              <a:schemeClr val="accent1">
                <a:alpha val="50195"/>
              </a:schemeClr>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68" name="Freeform 26">
              <a:extLst>
                <a:ext uri="{FF2B5EF4-FFF2-40B4-BE49-F238E27FC236}">
                  <a16:creationId xmlns:a16="http://schemas.microsoft.com/office/drawing/2014/main" id="{3EC3C33D-FEC9-9A50-181A-D425B0B75116}"/>
                </a:ext>
              </a:extLst>
            </p:cNvPr>
            <p:cNvSpPr>
              <a:spLocks/>
            </p:cNvSpPr>
            <p:nvPr/>
          </p:nvSpPr>
          <p:spPr bwMode="auto">
            <a:xfrm>
              <a:off x="2216" y="2304"/>
              <a:ext cx="144" cy="144"/>
            </a:xfrm>
            <a:custGeom>
              <a:avLst/>
              <a:gdLst>
                <a:gd name="T0" fmla="*/ 5 w 192"/>
                <a:gd name="T1" fmla="*/ 144 h 144"/>
                <a:gd name="T2" fmla="*/ 2 w 192"/>
                <a:gd name="T3" fmla="*/ 96 h 144"/>
                <a:gd name="T4" fmla="*/ 0 w 192"/>
                <a:gd name="T5" fmla="*/ 0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192" y="144"/>
                  </a:moveTo>
                  <a:cubicBezTo>
                    <a:pt x="136" y="132"/>
                    <a:pt x="80" y="120"/>
                    <a:pt x="48" y="96"/>
                  </a:cubicBezTo>
                  <a:cubicBezTo>
                    <a:pt x="16" y="72"/>
                    <a:pt x="8" y="16"/>
                    <a:pt x="0"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69" name="Line 27">
              <a:extLst>
                <a:ext uri="{FF2B5EF4-FFF2-40B4-BE49-F238E27FC236}">
                  <a16:creationId xmlns:a16="http://schemas.microsoft.com/office/drawing/2014/main" id="{B86924D0-B6B5-1664-A9C6-915CD1043195}"/>
                </a:ext>
              </a:extLst>
            </p:cNvPr>
            <p:cNvSpPr>
              <a:spLocks noChangeShapeType="1"/>
            </p:cNvSpPr>
            <p:nvPr/>
          </p:nvSpPr>
          <p:spPr bwMode="auto">
            <a:xfrm>
              <a:off x="920" y="1440"/>
              <a:ext cx="1248"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5070" name="Line 28">
              <a:extLst>
                <a:ext uri="{FF2B5EF4-FFF2-40B4-BE49-F238E27FC236}">
                  <a16:creationId xmlns:a16="http://schemas.microsoft.com/office/drawing/2014/main" id="{CE4B8603-1F11-C438-5CEE-12CB4EA6B349}"/>
                </a:ext>
              </a:extLst>
            </p:cNvPr>
            <p:cNvSpPr>
              <a:spLocks noChangeShapeType="1"/>
            </p:cNvSpPr>
            <p:nvPr/>
          </p:nvSpPr>
          <p:spPr bwMode="auto">
            <a:xfrm flipV="1">
              <a:off x="920" y="1440"/>
              <a:ext cx="1248"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5071" name="Text Box 29">
              <a:extLst>
                <a:ext uri="{FF2B5EF4-FFF2-40B4-BE49-F238E27FC236}">
                  <a16:creationId xmlns:a16="http://schemas.microsoft.com/office/drawing/2014/main" id="{24C36281-3810-6286-FD03-860952A998C8}"/>
                </a:ext>
              </a:extLst>
            </p:cNvPr>
            <p:cNvSpPr txBox="1">
              <a:spLocks noChangeArrowheads="1"/>
            </p:cNvSpPr>
            <p:nvPr/>
          </p:nvSpPr>
          <p:spPr bwMode="auto">
            <a:xfrm>
              <a:off x="1440" y="1303"/>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dirty="0"/>
                <a:t>S</a:t>
              </a:r>
            </a:p>
          </p:txBody>
        </p:sp>
        <p:sp>
          <p:nvSpPr>
            <p:cNvPr id="45072" name="Text Box 30">
              <a:extLst>
                <a:ext uri="{FF2B5EF4-FFF2-40B4-BE49-F238E27FC236}">
                  <a16:creationId xmlns:a16="http://schemas.microsoft.com/office/drawing/2014/main" id="{AD6AA17D-BF22-F4ED-0629-5163BA3E4681}"/>
                </a:ext>
              </a:extLst>
            </p:cNvPr>
            <p:cNvSpPr txBox="1">
              <a:spLocks noChangeArrowheads="1"/>
            </p:cNvSpPr>
            <p:nvPr/>
          </p:nvSpPr>
          <p:spPr bwMode="auto">
            <a:xfrm>
              <a:off x="2016" y="1927"/>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dirty="0"/>
                <a:t>T</a:t>
              </a:r>
            </a:p>
          </p:txBody>
        </p:sp>
        <p:sp>
          <p:nvSpPr>
            <p:cNvPr id="45073" name="Text Box 31">
              <a:extLst>
                <a:ext uri="{FF2B5EF4-FFF2-40B4-BE49-F238E27FC236}">
                  <a16:creationId xmlns:a16="http://schemas.microsoft.com/office/drawing/2014/main" id="{D465590D-64C8-C9FD-D6EF-3C4F2928CE61}"/>
                </a:ext>
              </a:extLst>
            </p:cNvPr>
            <p:cNvSpPr txBox="1">
              <a:spLocks noChangeArrowheads="1"/>
            </p:cNvSpPr>
            <p:nvPr/>
          </p:nvSpPr>
          <p:spPr bwMode="auto">
            <a:xfrm>
              <a:off x="816" y="1927"/>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dirty="0"/>
                <a:t>F</a:t>
              </a:r>
            </a:p>
          </p:txBody>
        </p:sp>
        <p:sp>
          <p:nvSpPr>
            <p:cNvPr id="45074" name="Text Box 32">
              <a:extLst>
                <a:ext uri="{FF2B5EF4-FFF2-40B4-BE49-F238E27FC236}">
                  <a16:creationId xmlns:a16="http://schemas.microsoft.com/office/drawing/2014/main" id="{757D306A-D413-3867-58CD-ACA3EBE4E34E}"/>
                </a:ext>
              </a:extLst>
            </p:cNvPr>
            <p:cNvSpPr txBox="1">
              <a:spLocks noChangeArrowheads="1"/>
            </p:cNvSpPr>
            <p:nvPr/>
          </p:nvSpPr>
          <p:spPr bwMode="auto">
            <a:xfrm>
              <a:off x="1440" y="2503"/>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dirty="0"/>
                <a:t>N</a:t>
              </a:r>
            </a:p>
          </p:txBody>
        </p:sp>
        <p:sp>
          <p:nvSpPr>
            <p:cNvPr id="45075" name="Text Box 33">
              <a:extLst>
                <a:ext uri="{FF2B5EF4-FFF2-40B4-BE49-F238E27FC236}">
                  <a16:creationId xmlns:a16="http://schemas.microsoft.com/office/drawing/2014/main" id="{F9D1C43A-C863-9262-FB27-B7EF71D99CEE}"/>
                </a:ext>
              </a:extLst>
            </p:cNvPr>
            <p:cNvSpPr txBox="1">
              <a:spLocks noChangeArrowheads="1"/>
            </p:cNvSpPr>
            <p:nvPr/>
          </p:nvSpPr>
          <p:spPr bwMode="auto">
            <a:xfrm>
              <a:off x="1632" y="1975"/>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2</a:t>
              </a:r>
            </a:p>
          </p:txBody>
        </p:sp>
        <p:sp>
          <p:nvSpPr>
            <p:cNvPr id="45076" name="Text Box 34">
              <a:extLst>
                <a:ext uri="{FF2B5EF4-FFF2-40B4-BE49-F238E27FC236}">
                  <a16:creationId xmlns:a16="http://schemas.microsoft.com/office/drawing/2014/main" id="{F3D054CB-C5E6-1B52-6245-FCD2D1EA310F}"/>
                </a:ext>
              </a:extLst>
            </p:cNvPr>
            <p:cNvSpPr txBox="1">
              <a:spLocks noChangeArrowheads="1"/>
            </p:cNvSpPr>
            <p:nvPr/>
          </p:nvSpPr>
          <p:spPr bwMode="auto">
            <a:xfrm>
              <a:off x="1448" y="1783"/>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FR" altLang="en-FR" sz="1292"/>
            </a:p>
          </p:txBody>
        </p:sp>
        <p:sp>
          <p:nvSpPr>
            <p:cNvPr id="45077" name="Text Box 35">
              <a:extLst>
                <a:ext uri="{FF2B5EF4-FFF2-40B4-BE49-F238E27FC236}">
                  <a16:creationId xmlns:a16="http://schemas.microsoft.com/office/drawing/2014/main" id="{84018B92-4B48-6198-8597-2DE0998B2065}"/>
                </a:ext>
              </a:extLst>
            </p:cNvPr>
            <p:cNvSpPr txBox="1">
              <a:spLocks noChangeArrowheads="1"/>
            </p:cNvSpPr>
            <p:nvPr/>
          </p:nvSpPr>
          <p:spPr bwMode="auto">
            <a:xfrm>
              <a:off x="1296" y="1975"/>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3</a:t>
              </a:r>
            </a:p>
          </p:txBody>
        </p:sp>
        <p:sp>
          <p:nvSpPr>
            <p:cNvPr id="45078" name="Text Box 36">
              <a:extLst>
                <a:ext uri="{FF2B5EF4-FFF2-40B4-BE49-F238E27FC236}">
                  <a16:creationId xmlns:a16="http://schemas.microsoft.com/office/drawing/2014/main" id="{F8C01BED-6D77-F600-9280-171E311D9D5F}"/>
                </a:ext>
              </a:extLst>
            </p:cNvPr>
            <p:cNvSpPr txBox="1">
              <a:spLocks noChangeArrowheads="1"/>
            </p:cNvSpPr>
            <p:nvPr/>
          </p:nvSpPr>
          <p:spPr bwMode="auto">
            <a:xfrm>
              <a:off x="1448" y="2167"/>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4</a:t>
              </a:r>
            </a:p>
          </p:txBody>
        </p:sp>
      </p:grpSp>
      <p:sp>
        <p:nvSpPr>
          <p:cNvPr id="45063" name="Text Box 37">
            <a:extLst>
              <a:ext uri="{FF2B5EF4-FFF2-40B4-BE49-F238E27FC236}">
                <a16:creationId xmlns:a16="http://schemas.microsoft.com/office/drawing/2014/main" id="{24B278CC-8B7B-FF82-2E12-69F036BF56BF}"/>
              </a:ext>
            </a:extLst>
          </p:cNvPr>
          <p:cNvSpPr txBox="1">
            <a:spLocks noChangeArrowheads="1"/>
          </p:cNvSpPr>
          <p:nvPr/>
        </p:nvSpPr>
        <p:spPr bwMode="auto">
          <a:xfrm>
            <a:off x="5562600" y="4721469"/>
            <a:ext cx="1849930"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fi-FI" altLang="en-FR" sz="2215" dirty="0"/>
              <a:t>I</a:t>
            </a:r>
            <a:r>
              <a:rPr lang="fi-FI" altLang="en-FR" sz="2215" u="sng" dirty="0"/>
              <a:t>S</a:t>
            </a:r>
            <a:r>
              <a:rPr lang="fi-FI" altLang="en-FR" sz="2215" dirty="0"/>
              <a:t>TJ</a:t>
            </a:r>
          </a:p>
          <a:p>
            <a:pPr algn="ctr"/>
            <a:r>
              <a:rPr lang="fi-FI" altLang="en-FR" sz="2215" dirty="0" err="1"/>
              <a:t>Si</a:t>
            </a:r>
            <a:r>
              <a:rPr lang="fi-FI" altLang="en-FR" sz="2215" dirty="0"/>
              <a:t>, Te, Fi, Ne</a:t>
            </a:r>
          </a:p>
        </p:txBody>
      </p:sp>
      <p:sp>
        <p:nvSpPr>
          <p:cNvPr id="45064" name="Text Box 38">
            <a:extLst>
              <a:ext uri="{FF2B5EF4-FFF2-40B4-BE49-F238E27FC236}">
                <a16:creationId xmlns:a16="http://schemas.microsoft.com/office/drawing/2014/main" id="{7B66FFCD-9147-73B4-2D09-E3464F80862A}"/>
              </a:ext>
            </a:extLst>
          </p:cNvPr>
          <p:cNvSpPr txBox="1">
            <a:spLocks noChangeArrowheads="1"/>
          </p:cNvSpPr>
          <p:nvPr/>
        </p:nvSpPr>
        <p:spPr bwMode="auto">
          <a:xfrm>
            <a:off x="6330462" y="2795954"/>
            <a:ext cx="351692"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1</a:t>
            </a:r>
          </a:p>
        </p:txBody>
      </p:sp>
      <p:sp>
        <p:nvSpPr>
          <p:cNvPr id="3" name="Rectangle 2">
            <a:extLst>
              <a:ext uri="{FF2B5EF4-FFF2-40B4-BE49-F238E27FC236}">
                <a16:creationId xmlns:a16="http://schemas.microsoft.com/office/drawing/2014/main" id="{06695783-4CBD-D527-C544-27944871BF9F}"/>
              </a:ext>
            </a:extLst>
          </p:cNvPr>
          <p:cNvSpPr>
            <a:spLocks noChangeArrowheads="1"/>
          </p:cNvSpPr>
          <p:nvPr/>
        </p:nvSpPr>
        <p:spPr bwMode="auto">
          <a:xfrm>
            <a:off x="351693" y="615461"/>
            <a:ext cx="8440615" cy="42203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solidFill>
                <a:schemeClr val="bg1"/>
              </a:solidFill>
            </a:endParaRPr>
          </a:p>
        </p:txBody>
      </p:sp>
      <p:sp>
        <p:nvSpPr>
          <p:cNvPr id="4" name="Rectangle 3">
            <a:extLst>
              <a:ext uri="{FF2B5EF4-FFF2-40B4-BE49-F238E27FC236}">
                <a16:creationId xmlns:a16="http://schemas.microsoft.com/office/drawing/2014/main" id="{24DAB06B-3B90-EF34-D6B6-5C6D640D5339}"/>
              </a:ext>
            </a:extLst>
          </p:cNvPr>
          <p:cNvSpPr txBox="1">
            <a:spLocks noChangeArrowheads="1"/>
          </p:cNvSpPr>
          <p:nvPr/>
        </p:nvSpPr>
        <p:spPr bwMode="auto">
          <a:xfrm>
            <a:off x="457200" y="545123"/>
            <a:ext cx="8229600" cy="575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altLang="en-FR" sz="1846" kern="0">
                <a:solidFill>
                  <a:schemeClr val="bg1"/>
                </a:solidFill>
              </a:rPr>
              <a:t>MBTI – function preferences &amp; communication</a:t>
            </a:r>
            <a:endParaRPr lang="en-AU" altLang="en-FR" sz="1846" kern="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Box 12">
            <a:extLst>
              <a:ext uri="{FF2B5EF4-FFF2-40B4-BE49-F238E27FC236}">
                <a16:creationId xmlns:a16="http://schemas.microsoft.com/office/drawing/2014/main" id="{138ACDC5-F14E-2287-113F-49E2A3003EEB}"/>
              </a:ext>
            </a:extLst>
          </p:cNvPr>
          <p:cNvSpPr txBox="1">
            <a:spLocks noChangeArrowheads="1"/>
          </p:cNvSpPr>
          <p:nvPr/>
        </p:nvSpPr>
        <p:spPr bwMode="auto">
          <a:xfrm>
            <a:off x="1675938" y="4721469"/>
            <a:ext cx="1865895"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fi-FI" altLang="en-FR" sz="2215" dirty="0"/>
              <a:t>E</a:t>
            </a:r>
            <a:r>
              <a:rPr lang="fi-FI" altLang="en-FR" sz="2215" u="sng" dirty="0"/>
              <a:t>S</a:t>
            </a:r>
            <a:r>
              <a:rPr lang="fi-FI" altLang="en-FR" sz="2215" dirty="0"/>
              <a:t>TP</a:t>
            </a:r>
          </a:p>
          <a:p>
            <a:pPr algn="ctr"/>
            <a:r>
              <a:rPr lang="fi-FI" altLang="en-FR" sz="2215" dirty="0"/>
              <a:t>Se, Ti, Fe, Ni</a:t>
            </a:r>
          </a:p>
        </p:txBody>
      </p:sp>
      <p:grpSp>
        <p:nvGrpSpPr>
          <p:cNvPr id="45061" name="Group 21">
            <a:extLst>
              <a:ext uri="{FF2B5EF4-FFF2-40B4-BE49-F238E27FC236}">
                <a16:creationId xmlns:a16="http://schemas.microsoft.com/office/drawing/2014/main" id="{47667022-1391-398D-5CFF-BC2B1B3647BD}"/>
              </a:ext>
            </a:extLst>
          </p:cNvPr>
          <p:cNvGrpSpPr>
            <a:grpSpLocks/>
          </p:cNvGrpSpPr>
          <p:nvPr/>
        </p:nvGrpSpPr>
        <p:grpSpPr bwMode="auto">
          <a:xfrm>
            <a:off x="1195754" y="1881554"/>
            <a:ext cx="3024554" cy="2672862"/>
            <a:chOff x="632" y="1152"/>
            <a:chExt cx="2064" cy="1824"/>
          </a:xfrm>
        </p:grpSpPr>
        <p:sp>
          <p:nvSpPr>
            <p:cNvPr id="45079" name="AutoShape 6">
              <a:extLst>
                <a:ext uri="{FF2B5EF4-FFF2-40B4-BE49-F238E27FC236}">
                  <a16:creationId xmlns:a16="http://schemas.microsoft.com/office/drawing/2014/main" id="{F829D4F1-0D00-E8B1-FB56-135EAFF83603}"/>
                </a:ext>
              </a:extLst>
            </p:cNvPr>
            <p:cNvSpPr>
              <a:spLocks noChangeArrowheads="1"/>
            </p:cNvSpPr>
            <p:nvPr/>
          </p:nvSpPr>
          <p:spPr bwMode="auto">
            <a:xfrm rot="5400000">
              <a:off x="2384" y="1896"/>
              <a:ext cx="336" cy="288"/>
            </a:xfrm>
            <a:prstGeom prst="triangle">
              <a:avLst>
                <a:gd name="adj" fmla="val 50000"/>
              </a:avLst>
            </a:prstGeom>
            <a:solidFill>
              <a:schemeClr val="accent1">
                <a:alpha val="50195"/>
              </a:schemeClr>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80" name="Oval 7">
              <a:extLst>
                <a:ext uri="{FF2B5EF4-FFF2-40B4-BE49-F238E27FC236}">
                  <a16:creationId xmlns:a16="http://schemas.microsoft.com/office/drawing/2014/main" id="{B43E9AC4-5CAE-A738-39E7-2823D917FD4F}"/>
                </a:ext>
              </a:extLst>
            </p:cNvPr>
            <p:cNvSpPr>
              <a:spLocks noChangeArrowheads="1"/>
            </p:cNvSpPr>
            <p:nvPr/>
          </p:nvSpPr>
          <p:spPr bwMode="auto">
            <a:xfrm>
              <a:off x="632" y="1152"/>
              <a:ext cx="1824" cy="1824"/>
            </a:xfrm>
            <a:prstGeom prst="ellipse">
              <a:avLst/>
            </a:prstGeom>
            <a:solidFill>
              <a:srgbClr val="339966">
                <a:alpha val="50195"/>
              </a:srgbClr>
            </a:solidFill>
            <a:ln w="2857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2215"/>
            </a:p>
          </p:txBody>
        </p:sp>
        <p:sp>
          <p:nvSpPr>
            <p:cNvPr id="45081" name="Oval 8">
              <a:extLst>
                <a:ext uri="{FF2B5EF4-FFF2-40B4-BE49-F238E27FC236}">
                  <a16:creationId xmlns:a16="http://schemas.microsoft.com/office/drawing/2014/main" id="{7AD0A4AE-42AE-13E0-9410-02EECE2E867A}"/>
                </a:ext>
              </a:extLst>
            </p:cNvPr>
            <p:cNvSpPr>
              <a:spLocks noChangeArrowheads="1"/>
            </p:cNvSpPr>
            <p:nvPr/>
          </p:nvSpPr>
          <p:spPr bwMode="auto">
            <a:xfrm>
              <a:off x="1256" y="1776"/>
              <a:ext cx="576" cy="576"/>
            </a:xfrm>
            <a:prstGeom prst="ellipse">
              <a:avLst/>
            </a:prstGeom>
            <a:solidFill>
              <a:schemeClr val="accent1">
                <a:alpha val="50195"/>
              </a:schemeClr>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82" name="Freeform 9">
              <a:extLst>
                <a:ext uri="{FF2B5EF4-FFF2-40B4-BE49-F238E27FC236}">
                  <a16:creationId xmlns:a16="http://schemas.microsoft.com/office/drawing/2014/main" id="{CB038DBB-05A0-2CE4-5061-9FF258814FA0}"/>
                </a:ext>
              </a:extLst>
            </p:cNvPr>
            <p:cNvSpPr>
              <a:spLocks/>
            </p:cNvSpPr>
            <p:nvPr/>
          </p:nvSpPr>
          <p:spPr bwMode="auto">
            <a:xfrm>
              <a:off x="2216" y="2304"/>
              <a:ext cx="144" cy="144"/>
            </a:xfrm>
            <a:custGeom>
              <a:avLst/>
              <a:gdLst>
                <a:gd name="T0" fmla="*/ 5 w 192"/>
                <a:gd name="T1" fmla="*/ 144 h 144"/>
                <a:gd name="T2" fmla="*/ 2 w 192"/>
                <a:gd name="T3" fmla="*/ 96 h 144"/>
                <a:gd name="T4" fmla="*/ 0 w 192"/>
                <a:gd name="T5" fmla="*/ 0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192" y="144"/>
                  </a:moveTo>
                  <a:cubicBezTo>
                    <a:pt x="136" y="132"/>
                    <a:pt x="80" y="120"/>
                    <a:pt x="48" y="96"/>
                  </a:cubicBezTo>
                  <a:cubicBezTo>
                    <a:pt x="16" y="72"/>
                    <a:pt x="8" y="16"/>
                    <a:pt x="0"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83" name="Line 10">
              <a:extLst>
                <a:ext uri="{FF2B5EF4-FFF2-40B4-BE49-F238E27FC236}">
                  <a16:creationId xmlns:a16="http://schemas.microsoft.com/office/drawing/2014/main" id="{B0710448-0A2E-D41A-898B-A3B0C3F79F73}"/>
                </a:ext>
              </a:extLst>
            </p:cNvPr>
            <p:cNvSpPr>
              <a:spLocks noChangeShapeType="1"/>
            </p:cNvSpPr>
            <p:nvPr/>
          </p:nvSpPr>
          <p:spPr bwMode="auto">
            <a:xfrm>
              <a:off x="920" y="1440"/>
              <a:ext cx="1248"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5084" name="Line 11">
              <a:extLst>
                <a:ext uri="{FF2B5EF4-FFF2-40B4-BE49-F238E27FC236}">
                  <a16:creationId xmlns:a16="http://schemas.microsoft.com/office/drawing/2014/main" id="{F266617B-35BC-E079-706B-74B96CD70816}"/>
                </a:ext>
              </a:extLst>
            </p:cNvPr>
            <p:cNvSpPr>
              <a:spLocks noChangeShapeType="1"/>
            </p:cNvSpPr>
            <p:nvPr/>
          </p:nvSpPr>
          <p:spPr bwMode="auto">
            <a:xfrm flipV="1">
              <a:off x="920" y="1440"/>
              <a:ext cx="1248"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5085" name="Text Box 13">
              <a:extLst>
                <a:ext uri="{FF2B5EF4-FFF2-40B4-BE49-F238E27FC236}">
                  <a16:creationId xmlns:a16="http://schemas.microsoft.com/office/drawing/2014/main" id="{08E16FEE-E9C5-9D40-DE16-C69AD18DE20A}"/>
                </a:ext>
              </a:extLst>
            </p:cNvPr>
            <p:cNvSpPr txBox="1">
              <a:spLocks noChangeArrowheads="1"/>
            </p:cNvSpPr>
            <p:nvPr/>
          </p:nvSpPr>
          <p:spPr bwMode="auto">
            <a:xfrm>
              <a:off x="1440" y="1303"/>
              <a:ext cx="35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dirty="0"/>
                <a:t>T</a:t>
              </a:r>
            </a:p>
          </p:txBody>
        </p:sp>
        <p:sp>
          <p:nvSpPr>
            <p:cNvPr id="45086" name="Text Box 14">
              <a:extLst>
                <a:ext uri="{FF2B5EF4-FFF2-40B4-BE49-F238E27FC236}">
                  <a16:creationId xmlns:a16="http://schemas.microsoft.com/office/drawing/2014/main" id="{5DDEFAFE-44D5-2F8B-20F8-B8AF6F586384}"/>
                </a:ext>
              </a:extLst>
            </p:cNvPr>
            <p:cNvSpPr txBox="1">
              <a:spLocks noChangeArrowheads="1"/>
            </p:cNvSpPr>
            <p:nvPr/>
          </p:nvSpPr>
          <p:spPr bwMode="auto">
            <a:xfrm>
              <a:off x="2016" y="1927"/>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dirty="0"/>
                <a:t>S</a:t>
              </a:r>
            </a:p>
          </p:txBody>
        </p:sp>
        <p:sp>
          <p:nvSpPr>
            <p:cNvPr id="45087" name="Text Box 15">
              <a:extLst>
                <a:ext uri="{FF2B5EF4-FFF2-40B4-BE49-F238E27FC236}">
                  <a16:creationId xmlns:a16="http://schemas.microsoft.com/office/drawing/2014/main" id="{C322A84C-1915-BD3C-B8AB-503D6E8B6718}"/>
                </a:ext>
              </a:extLst>
            </p:cNvPr>
            <p:cNvSpPr txBox="1">
              <a:spLocks noChangeArrowheads="1"/>
            </p:cNvSpPr>
            <p:nvPr/>
          </p:nvSpPr>
          <p:spPr bwMode="auto">
            <a:xfrm>
              <a:off x="816" y="1927"/>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dirty="0"/>
                <a:t>N</a:t>
              </a:r>
            </a:p>
          </p:txBody>
        </p:sp>
        <p:sp>
          <p:nvSpPr>
            <p:cNvPr id="45088" name="Text Box 16">
              <a:extLst>
                <a:ext uri="{FF2B5EF4-FFF2-40B4-BE49-F238E27FC236}">
                  <a16:creationId xmlns:a16="http://schemas.microsoft.com/office/drawing/2014/main" id="{6EFC5B44-7E4C-0F16-DC93-21D8C8C93C60}"/>
                </a:ext>
              </a:extLst>
            </p:cNvPr>
            <p:cNvSpPr txBox="1">
              <a:spLocks noChangeArrowheads="1"/>
            </p:cNvSpPr>
            <p:nvPr/>
          </p:nvSpPr>
          <p:spPr bwMode="auto">
            <a:xfrm>
              <a:off x="1440" y="2503"/>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dirty="0"/>
                <a:t>F</a:t>
              </a:r>
            </a:p>
          </p:txBody>
        </p:sp>
        <p:sp>
          <p:nvSpPr>
            <p:cNvPr id="45089" name="Text Box 17">
              <a:extLst>
                <a:ext uri="{FF2B5EF4-FFF2-40B4-BE49-F238E27FC236}">
                  <a16:creationId xmlns:a16="http://schemas.microsoft.com/office/drawing/2014/main" id="{229070EC-78B3-BA5F-E6B0-D3331AA08A52}"/>
                </a:ext>
              </a:extLst>
            </p:cNvPr>
            <p:cNvSpPr txBox="1">
              <a:spLocks noChangeArrowheads="1"/>
            </p:cNvSpPr>
            <p:nvPr/>
          </p:nvSpPr>
          <p:spPr bwMode="auto">
            <a:xfrm>
              <a:off x="1632" y="1975"/>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1</a:t>
              </a:r>
            </a:p>
          </p:txBody>
        </p:sp>
        <p:sp>
          <p:nvSpPr>
            <p:cNvPr id="45090" name="Text Box 18">
              <a:extLst>
                <a:ext uri="{FF2B5EF4-FFF2-40B4-BE49-F238E27FC236}">
                  <a16:creationId xmlns:a16="http://schemas.microsoft.com/office/drawing/2014/main" id="{803C3168-6DD2-CA9E-5017-8438C5966B36}"/>
                </a:ext>
              </a:extLst>
            </p:cNvPr>
            <p:cNvSpPr txBox="1">
              <a:spLocks noChangeArrowheads="1"/>
            </p:cNvSpPr>
            <p:nvPr/>
          </p:nvSpPr>
          <p:spPr bwMode="auto">
            <a:xfrm>
              <a:off x="1448" y="1783"/>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2</a:t>
              </a:r>
            </a:p>
          </p:txBody>
        </p:sp>
        <p:sp>
          <p:nvSpPr>
            <p:cNvPr id="45091" name="Text Box 19">
              <a:extLst>
                <a:ext uri="{FF2B5EF4-FFF2-40B4-BE49-F238E27FC236}">
                  <a16:creationId xmlns:a16="http://schemas.microsoft.com/office/drawing/2014/main" id="{C67C79D8-CE7C-1008-B4A3-C63B266310B2}"/>
                </a:ext>
              </a:extLst>
            </p:cNvPr>
            <p:cNvSpPr txBox="1">
              <a:spLocks noChangeArrowheads="1"/>
            </p:cNvSpPr>
            <p:nvPr/>
          </p:nvSpPr>
          <p:spPr bwMode="auto">
            <a:xfrm>
              <a:off x="1296" y="1975"/>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4</a:t>
              </a:r>
            </a:p>
          </p:txBody>
        </p:sp>
        <p:sp>
          <p:nvSpPr>
            <p:cNvPr id="45092" name="Text Box 20">
              <a:extLst>
                <a:ext uri="{FF2B5EF4-FFF2-40B4-BE49-F238E27FC236}">
                  <a16:creationId xmlns:a16="http://schemas.microsoft.com/office/drawing/2014/main" id="{93046E76-8B76-CC68-4D94-F6B250E20548}"/>
                </a:ext>
              </a:extLst>
            </p:cNvPr>
            <p:cNvSpPr txBox="1">
              <a:spLocks noChangeArrowheads="1"/>
            </p:cNvSpPr>
            <p:nvPr/>
          </p:nvSpPr>
          <p:spPr bwMode="auto">
            <a:xfrm>
              <a:off x="1448" y="2167"/>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3</a:t>
              </a:r>
            </a:p>
          </p:txBody>
        </p:sp>
      </p:grpSp>
      <p:grpSp>
        <p:nvGrpSpPr>
          <p:cNvPr id="45062" name="Group 22">
            <a:extLst>
              <a:ext uri="{FF2B5EF4-FFF2-40B4-BE49-F238E27FC236}">
                <a16:creationId xmlns:a16="http://schemas.microsoft.com/office/drawing/2014/main" id="{FCA289F9-4279-AC76-4AD9-9D555C35725B}"/>
              </a:ext>
            </a:extLst>
          </p:cNvPr>
          <p:cNvGrpSpPr>
            <a:grpSpLocks/>
          </p:cNvGrpSpPr>
          <p:nvPr/>
        </p:nvGrpSpPr>
        <p:grpSpPr bwMode="auto">
          <a:xfrm flipH="1">
            <a:off x="4771292" y="1881554"/>
            <a:ext cx="3024554" cy="2672862"/>
            <a:chOff x="632" y="1152"/>
            <a:chExt cx="2064" cy="1824"/>
          </a:xfrm>
        </p:grpSpPr>
        <p:sp>
          <p:nvSpPr>
            <p:cNvPr id="45065" name="AutoShape 23">
              <a:extLst>
                <a:ext uri="{FF2B5EF4-FFF2-40B4-BE49-F238E27FC236}">
                  <a16:creationId xmlns:a16="http://schemas.microsoft.com/office/drawing/2014/main" id="{52ECFBE7-9FED-8AE2-AC24-6EF4ADC0A16B}"/>
                </a:ext>
              </a:extLst>
            </p:cNvPr>
            <p:cNvSpPr>
              <a:spLocks noChangeArrowheads="1"/>
            </p:cNvSpPr>
            <p:nvPr/>
          </p:nvSpPr>
          <p:spPr bwMode="auto">
            <a:xfrm rot="5400000">
              <a:off x="2384" y="1896"/>
              <a:ext cx="336" cy="288"/>
            </a:xfrm>
            <a:prstGeom prst="triangle">
              <a:avLst>
                <a:gd name="adj" fmla="val 50000"/>
              </a:avLst>
            </a:prstGeom>
            <a:solidFill>
              <a:schemeClr val="accent1">
                <a:alpha val="50195"/>
              </a:schemeClr>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66" name="Oval 24">
              <a:extLst>
                <a:ext uri="{FF2B5EF4-FFF2-40B4-BE49-F238E27FC236}">
                  <a16:creationId xmlns:a16="http://schemas.microsoft.com/office/drawing/2014/main" id="{959BB5E0-6D71-0A48-1C53-ABBB8499E234}"/>
                </a:ext>
              </a:extLst>
            </p:cNvPr>
            <p:cNvSpPr>
              <a:spLocks noChangeArrowheads="1"/>
            </p:cNvSpPr>
            <p:nvPr/>
          </p:nvSpPr>
          <p:spPr bwMode="auto">
            <a:xfrm>
              <a:off x="632" y="1152"/>
              <a:ext cx="1824" cy="1824"/>
            </a:xfrm>
            <a:prstGeom prst="ellipse">
              <a:avLst/>
            </a:prstGeom>
            <a:solidFill>
              <a:srgbClr val="339966">
                <a:alpha val="50195"/>
              </a:srgbClr>
            </a:solidFill>
            <a:ln w="2857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2215"/>
            </a:p>
          </p:txBody>
        </p:sp>
        <p:sp>
          <p:nvSpPr>
            <p:cNvPr id="45067" name="Oval 25">
              <a:extLst>
                <a:ext uri="{FF2B5EF4-FFF2-40B4-BE49-F238E27FC236}">
                  <a16:creationId xmlns:a16="http://schemas.microsoft.com/office/drawing/2014/main" id="{E56150D8-ABF1-4CD1-E823-C3E0054E128C}"/>
                </a:ext>
              </a:extLst>
            </p:cNvPr>
            <p:cNvSpPr>
              <a:spLocks noChangeArrowheads="1"/>
            </p:cNvSpPr>
            <p:nvPr/>
          </p:nvSpPr>
          <p:spPr bwMode="auto">
            <a:xfrm>
              <a:off x="1256" y="1776"/>
              <a:ext cx="576" cy="576"/>
            </a:xfrm>
            <a:prstGeom prst="ellipse">
              <a:avLst/>
            </a:prstGeom>
            <a:solidFill>
              <a:schemeClr val="accent1">
                <a:alpha val="50195"/>
              </a:schemeClr>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68" name="Freeform 26">
              <a:extLst>
                <a:ext uri="{FF2B5EF4-FFF2-40B4-BE49-F238E27FC236}">
                  <a16:creationId xmlns:a16="http://schemas.microsoft.com/office/drawing/2014/main" id="{3EC3C33D-FEC9-9A50-181A-D425B0B75116}"/>
                </a:ext>
              </a:extLst>
            </p:cNvPr>
            <p:cNvSpPr>
              <a:spLocks/>
            </p:cNvSpPr>
            <p:nvPr/>
          </p:nvSpPr>
          <p:spPr bwMode="auto">
            <a:xfrm>
              <a:off x="2216" y="2304"/>
              <a:ext cx="144" cy="144"/>
            </a:xfrm>
            <a:custGeom>
              <a:avLst/>
              <a:gdLst>
                <a:gd name="T0" fmla="*/ 5 w 192"/>
                <a:gd name="T1" fmla="*/ 144 h 144"/>
                <a:gd name="T2" fmla="*/ 2 w 192"/>
                <a:gd name="T3" fmla="*/ 96 h 144"/>
                <a:gd name="T4" fmla="*/ 0 w 192"/>
                <a:gd name="T5" fmla="*/ 0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192" y="144"/>
                  </a:moveTo>
                  <a:cubicBezTo>
                    <a:pt x="136" y="132"/>
                    <a:pt x="80" y="120"/>
                    <a:pt x="48" y="96"/>
                  </a:cubicBezTo>
                  <a:cubicBezTo>
                    <a:pt x="16" y="72"/>
                    <a:pt x="8" y="16"/>
                    <a:pt x="0"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p>
          </p:txBody>
        </p:sp>
        <p:sp>
          <p:nvSpPr>
            <p:cNvPr id="45069" name="Line 27">
              <a:extLst>
                <a:ext uri="{FF2B5EF4-FFF2-40B4-BE49-F238E27FC236}">
                  <a16:creationId xmlns:a16="http://schemas.microsoft.com/office/drawing/2014/main" id="{B86924D0-B6B5-1664-A9C6-915CD1043195}"/>
                </a:ext>
              </a:extLst>
            </p:cNvPr>
            <p:cNvSpPr>
              <a:spLocks noChangeShapeType="1"/>
            </p:cNvSpPr>
            <p:nvPr/>
          </p:nvSpPr>
          <p:spPr bwMode="auto">
            <a:xfrm>
              <a:off x="920" y="1440"/>
              <a:ext cx="1248"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5070" name="Line 28">
              <a:extLst>
                <a:ext uri="{FF2B5EF4-FFF2-40B4-BE49-F238E27FC236}">
                  <a16:creationId xmlns:a16="http://schemas.microsoft.com/office/drawing/2014/main" id="{CE4B8603-1F11-C438-5CEE-12CB4EA6B349}"/>
                </a:ext>
              </a:extLst>
            </p:cNvPr>
            <p:cNvSpPr>
              <a:spLocks noChangeShapeType="1"/>
            </p:cNvSpPr>
            <p:nvPr/>
          </p:nvSpPr>
          <p:spPr bwMode="auto">
            <a:xfrm flipV="1">
              <a:off x="920" y="1440"/>
              <a:ext cx="1248"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5071" name="Text Box 29">
              <a:extLst>
                <a:ext uri="{FF2B5EF4-FFF2-40B4-BE49-F238E27FC236}">
                  <a16:creationId xmlns:a16="http://schemas.microsoft.com/office/drawing/2014/main" id="{24C36281-3810-6286-FD03-860952A998C8}"/>
                </a:ext>
              </a:extLst>
            </p:cNvPr>
            <p:cNvSpPr txBox="1">
              <a:spLocks noChangeArrowheads="1"/>
            </p:cNvSpPr>
            <p:nvPr/>
          </p:nvSpPr>
          <p:spPr bwMode="auto">
            <a:xfrm>
              <a:off x="1440" y="1303"/>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a:t>N</a:t>
              </a:r>
            </a:p>
          </p:txBody>
        </p:sp>
        <p:sp>
          <p:nvSpPr>
            <p:cNvPr id="45072" name="Text Box 30">
              <a:extLst>
                <a:ext uri="{FF2B5EF4-FFF2-40B4-BE49-F238E27FC236}">
                  <a16:creationId xmlns:a16="http://schemas.microsoft.com/office/drawing/2014/main" id="{AD6AA17D-BF22-F4ED-0629-5163BA3E4681}"/>
                </a:ext>
              </a:extLst>
            </p:cNvPr>
            <p:cNvSpPr txBox="1">
              <a:spLocks noChangeArrowheads="1"/>
            </p:cNvSpPr>
            <p:nvPr/>
          </p:nvSpPr>
          <p:spPr bwMode="auto">
            <a:xfrm>
              <a:off x="2016" y="1927"/>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a:t>F</a:t>
              </a:r>
            </a:p>
          </p:txBody>
        </p:sp>
        <p:sp>
          <p:nvSpPr>
            <p:cNvPr id="45073" name="Text Box 31">
              <a:extLst>
                <a:ext uri="{FF2B5EF4-FFF2-40B4-BE49-F238E27FC236}">
                  <a16:creationId xmlns:a16="http://schemas.microsoft.com/office/drawing/2014/main" id="{D465590D-64C8-C9FD-D6EF-3C4F2928CE61}"/>
                </a:ext>
              </a:extLst>
            </p:cNvPr>
            <p:cNvSpPr txBox="1">
              <a:spLocks noChangeArrowheads="1"/>
            </p:cNvSpPr>
            <p:nvPr/>
          </p:nvSpPr>
          <p:spPr bwMode="auto">
            <a:xfrm>
              <a:off x="816" y="1927"/>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a:t>T</a:t>
              </a:r>
            </a:p>
          </p:txBody>
        </p:sp>
        <p:sp>
          <p:nvSpPr>
            <p:cNvPr id="45074" name="Text Box 32">
              <a:extLst>
                <a:ext uri="{FF2B5EF4-FFF2-40B4-BE49-F238E27FC236}">
                  <a16:creationId xmlns:a16="http://schemas.microsoft.com/office/drawing/2014/main" id="{757D306A-D413-3867-58CD-ACA3EBE4E34E}"/>
                </a:ext>
              </a:extLst>
            </p:cNvPr>
            <p:cNvSpPr txBox="1">
              <a:spLocks noChangeArrowheads="1"/>
            </p:cNvSpPr>
            <p:nvPr/>
          </p:nvSpPr>
          <p:spPr bwMode="auto">
            <a:xfrm>
              <a:off x="1440" y="2503"/>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2585"/>
                <a:t>S</a:t>
              </a:r>
            </a:p>
          </p:txBody>
        </p:sp>
        <p:sp>
          <p:nvSpPr>
            <p:cNvPr id="45075" name="Text Box 33">
              <a:extLst>
                <a:ext uri="{FF2B5EF4-FFF2-40B4-BE49-F238E27FC236}">
                  <a16:creationId xmlns:a16="http://schemas.microsoft.com/office/drawing/2014/main" id="{F9D1C43A-C863-9262-FB27-B7EF71D99CEE}"/>
                </a:ext>
              </a:extLst>
            </p:cNvPr>
            <p:cNvSpPr txBox="1">
              <a:spLocks noChangeArrowheads="1"/>
            </p:cNvSpPr>
            <p:nvPr/>
          </p:nvSpPr>
          <p:spPr bwMode="auto">
            <a:xfrm>
              <a:off x="1632" y="1975"/>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2</a:t>
              </a:r>
            </a:p>
          </p:txBody>
        </p:sp>
        <p:sp>
          <p:nvSpPr>
            <p:cNvPr id="45076" name="Text Box 34">
              <a:extLst>
                <a:ext uri="{FF2B5EF4-FFF2-40B4-BE49-F238E27FC236}">
                  <a16:creationId xmlns:a16="http://schemas.microsoft.com/office/drawing/2014/main" id="{F3D054CB-C5E6-1B52-6245-FCD2D1EA310F}"/>
                </a:ext>
              </a:extLst>
            </p:cNvPr>
            <p:cNvSpPr txBox="1">
              <a:spLocks noChangeArrowheads="1"/>
            </p:cNvSpPr>
            <p:nvPr/>
          </p:nvSpPr>
          <p:spPr bwMode="auto">
            <a:xfrm>
              <a:off x="1448" y="1783"/>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FR" altLang="en-FR" sz="1292"/>
            </a:p>
          </p:txBody>
        </p:sp>
        <p:sp>
          <p:nvSpPr>
            <p:cNvPr id="45077" name="Text Box 35">
              <a:extLst>
                <a:ext uri="{FF2B5EF4-FFF2-40B4-BE49-F238E27FC236}">
                  <a16:creationId xmlns:a16="http://schemas.microsoft.com/office/drawing/2014/main" id="{84018B92-4B48-6198-8597-2DE0998B2065}"/>
                </a:ext>
              </a:extLst>
            </p:cNvPr>
            <p:cNvSpPr txBox="1">
              <a:spLocks noChangeArrowheads="1"/>
            </p:cNvSpPr>
            <p:nvPr/>
          </p:nvSpPr>
          <p:spPr bwMode="auto">
            <a:xfrm>
              <a:off x="1296" y="1975"/>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3</a:t>
              </a:r>
            </a:p>
          </p:txBody>
        </p:sp>
        <p:sp>
          <p:nvSpPr>
            <p:cNvPr id="45078" name="Text Box 36">
              <a:extLst>
                <a:ext uri="{FF2B5EF4-FFF2-40B4-BE49-F238E27FC236}">
                  <a16:creationId xmlns:a16="http://schemas.microsoft.com/office/drawing/2014/main" id="{F8C01BED-6D77-F600-9280-171E311D9D5F}"/>
                </a:ext>
              </a:extLst>
            </p:cNvPr>
            <p:cNvSpPr txBox="1">
              <a:spLocks noChangeArrowheads="1"/>
            </p:cNvSpPr>
            <p:nvPr/>
          </p:nvSpPr>
          <p:spPr bwMode="auto">
            <a:xfrm>
              <a:off x="1448" y="2167"/>
              <a:ext cx="1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4</a:t>
              </a:r>
            </a:p>
          </p:txBody>
        </p:sp>
      </p:grpSp>
      <p:sp>
        <p:nvSpPr>
          <p:cNvPr id="45063" name="Text Box 37">
            <a:extLst>
              <a:ext uri="{FF2B5EF4-FFF2-40B4-BE49-F238E27FC236}">
                <a16:creationId xmlns:a16="http://schemas.microsoft.com/office/drawing/2014/main" id="{24B278CC-8B7B-FF82-2E12-69F036BF56BF}"/>
              </a:ext>
            </a:extLst>
          </p:cNvPr>
          <p:cNvSpPr txBox="1">
            <a:spLocks noChangeArrowheads="1"/>
          </p:cNvSpPr>
          <p:nvPr/>
        </p:nvSpPr>
        <p:spPr bwMode="auto">
          <a:xfrm>
            <a:off x="5486400" y="4721469"/>
            <a:ext cx="1865895"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fi-FI" altLang="en-FR" sz="2215" dirty="0"/>
              <a:t>I</a:t>
            </a:r>
            <a:r>
              <a:rPr lang="fi-FI" altLang="en-FR" sz="2215" u="sng" dirty="0"/>
              <a:t>N</a:t>
            </a:r>
            <a:r>
              <a:rPr lang="fi-FI" altLang="en-FR" sz="2215" dirty="0"/>
              <a:t>FJ</a:t>
            </a:r>
          </a:p>
          <a:p>
            <a:pPr algn="ctr"/>
            <a:r>
              <a:rPr lang="fi-FI" altLang="en-FR" sz="2215" dirty="0"/>
              <a:t>Ni, Fe, Ti, Se</a:t>
            </a:r>
          </a:p>
        </p:txBody>
      </p:sp>
      <p:sp>
        <p:nvSpPr>
          <p:cNvPr id="45064" name="Text Box 38">
            <a:extLst>
              <a:ext uri="{FF2B5EF4-FFF2-40B4-BE49-F238E27FC236}">
                <a16:creationId xmlns:a16="http://schemas.microsoft.com/office/drawing/2014/main" id="{7B66FFCD-9147-73B4-2D09-E3464F80862A}"/>
              </a:ext>
            </a:extLst>
          </p:cNvPr>
          <p:cNvSpPr txBox="1">
            <a:spLocks noChangeArrowheads="1"/>
          </p:cNvSpPr>
          <p:nvPr/>
        </p:nvSpPr>
        <p:spPr bwMode="auto">
          <a:xfrm>
            <a:off x="6330462" y="2795954"/>
            <a:ext cx="351692"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fi-FI" altLang="en-FR" sz="1292"/>
              <a:t>1</a:t>
            </a:r>
          </a:p>
        </p:txBody>
      </p:sp>
      <p:sp>
        <p:nvSpPr>
          <p:cNvPr id="3" name="Rectangle 2">
            <a:extLst>
              <a:ext uri="{FF2B5EF4-FFF2-40B4-BE49-F238E27FC236}">
                <a16:creationId xmlns:a16="http://schemas.microsoft.com/office/drawing/2014/main" id="{06695783-4CBD-D527-C544-27944871BF9F}"/>
              </a:ext>
            </a:extLst>
          </p:cNvPr>
          <p:cNvSpPr>
            <a:spLocks noChangeArrowheads="1"/>
          </p:cNvSpPr>
          <p:nvPr/>
        </p:nvSpPr>
        <p:spPr bwMode="auto">
          <a:xfrm>
            <a:off x="351693" y="615461"/>
            <a:ext cx="8440615" cy="42203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FR" altLang="en-FR" sz="1292">
              <a:solidFill>
                <a:schemeClr val="bg1"/>
              </a:solidFill>
            </a:endParaRPr>
          </a:p>
        </p:txBody>
      </p:sp>
      <p:sp>
        <p:nvSpPr>
          <p:cNvPr id="4" name="Rectangle 3">
            <a:extLst>
              <a:ext uri="{FF2B5EF4-FFF2-40B4-BE49-F238E27FC236}">
                <a16:creationId xmlns:a16="http://schemas.microsoft.com/office/drawing/2014/main" id="{24DAB06B-3B90-EF34-D6B6-5C6D640D5339}"/>
              </a:ext>
            </a:extLst>
          </p:cNvPr>
          <p:cNvSpPr txBox="1">
            <a:spLocks noChangeArrowheads="1"/>
          </p:cNvSpPr>
          <p:nvPr/>
        </p:nvSpPr>
        <p:spPr bwMode="auto">
          <a:xfrm>
            <a:off x="457200" y="545123"/>
            <a:ext cx="8229600" cy="575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AU" altLang="en-FR" sz="1846" kern="0" dirty="0">
                <a:solidFill>
                  <a:schemeClr val="bg1"/>
                </a:solidFill>
              </a:rPr>
              <a:t>Function preferences &amp; communication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F6C7DBD-4F8F-2F8A-4947-E4BE228281A7}"/>
              </a:ext>
            </a:extLst>
          </p:cNvPr>
          <p:cNvSpPr>
            <a:spLocks noGrp="1" noChangeArrowheads="1"/>
          </p:cNvSpPr>
          <p:nvPr>
            <p:ph type="title"/>
          </p:nvPr>
        </p:nvSpPr>
        <p:spPr>
          <a:xfrm>
            <a:off x="783981" y="400050"/>
            <a:ext cx="8175380" cy="701919"/>
          </a:xfrm>
        </p:spPr>
        <p:txBody>
          <a:bodyPr/>
          <a:lstStyle/>
          <a:p>
            <a:pPr algn="l"/>
            <a:r>
              <a:rPr lang="en-GB" altLang="en-FR" sz="2585" b="1">
                <a:latin typeface="Arial" panose="020B0604020202020204" pitchFamily="34" charset="0"/>
              </a:rPr>
              <a:t>Temperament Lens - summary of characteristics</a:t>
            </a:r>
          </a:p>
        </p:txBody>
      </p:sp>
      <p:sp>
        <p:nvSpPr>
          <p:cNvPr id="47107" name="Text Box 3">
            <a:extLst>
              <a:ext uri="{FF2B5EF4-FFF2-40B4-BE49-F238E27FC236}">
                <a16:creationId xmlns:a16="http://schemas.microsoft.com/office/drawing/2014/main" id="{0C6AF288-1E29-8686-D89F-3CA37F966764}"/>
              </a:ext>
            </a:extLst>
          </p:cNvPr>
          <p:cNvSpPr txBox="1">
            <a:spLocks noChangeArrowheads="1"/>
          </p:cNvSpPr>
          <p:nvPr/>
        </p:nvSpPr>
        <p:spPr bwMode="auto">
          <a:xfrm>
            <a:off x="146539" y="2013439"/>
            <a:ext cx="675185"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a:t>SJ´s</a:t>
            </a:r>
          </a:p>
        </p:txBody>
      </p:sp>
      <p:sp>
        <p:nvSpPr>
          <p:cNvPr id="47108" name="Text Box 4">
            <a:extLst>
              <a:ext uri="{FF2B5EF4-FFF2-40B4-BE49-F238E27FC236}">
                <a16:creationId xmlns:a16="http://schemas.microsoft.com/office/drawing/2014/main" id="{4E311037-5FF7-6361-962C-3947227D8B64}"/>
              </a:ext>
            </a:extLst>
          </p:cNvPr>
          <p:cNvSpPr txBox="1">
            <a:spLocks noChangeArrowheads="1"/>
          </p:cNvSpPr>
          <p:nvPr/>
        </p:nvSpPr>
        <p:spPr bwMode="auto">
          <a:xfrm>
            <a:off x="146538" y="3560885"/>
            <a:ext cx="699230"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a:t>SP´s</a:t>
            </a:r>
          </a:p>
        </p:txBody>
      </p:sp>
      <p:sp>
        <p:nvSpPr>
          <p:cNvPr id="47109" name="Text Box 5">
            <a:extLst>
              <a:ext uri="{FF2B5EF4-FFF2-40B4-BE49-F238E27FC236}">
                <a16:creationId xmlns:a16="http://schemas.microsoft.com/office/drawing/2014/main" id="{A40BC728-F146-376A-8C8F-3FF011373A50}"/>
              </a:ext>
            </a:extLst>
          </p:cNvPr>
          <p:cNvSpPr txBox="1">
            <a:spLocks noChangeArrowheads="1"/>
          </p:cNvSpPr>
          <p:nvPr/>
        </p:nvSpPr>
        <p:spPr bwMode="auto">
          <a:xfrm>
            <a:off x="5077559" y="1239716"/>
            <a:ext cx="697627"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a:t>NF´s</a:t>
            </a:r>
          </a:p>
        </p:txBody>
      </p:sp>
      <p:sp>
        <p:nvSpPr>
          <p:cNvPr id="47110" name="Text Box 6">
            <a:extLst>
              <a:ext uri="{FF2B5EF4-FFF2-40B4-BE49-F238E27FC236}">
                <a16:creationId xmlns:a16="http://schemas.microsoft.com/office/drawing/2014/main" id="{994FEEE1-167D-4284-6065-C5F8BA594C55}"/>
              </a:ext>
            </a:extLst>
          </p:cNvPr>
          <p:cNvSpPr txBox="1">
            <a:spLocks noChangeArrowheads="1"/>
          </p:cNvSpPr>
          <p:nvPr/>
        </p:nvSpPr>
        <p:spPr bwMode="auto">
          <a:xfrm>
            <a:off x="7164267" y="1226528"/>
            <a:ext cx="697627"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dirty="0"/>
              <a:t>NT´s</a:t>
            </a:r>
          </a:p>
        </p:txBody>
      </p:sp>
      <p:sp>
        <p:nvSpPr>
          <p:cNvPr id="47111" name="Line 7">
            <a:extLst>
              <a:ext uri="{FF2B5EF4-FFF2-40B4-BE49-F238E27FC236}">
                <a16:creationId xmlns:a16="http://schemas.microsoft.com/office/drawing/2014/main" id="{983F59C7-D0AF-547E-ABD4-9A5E31EC4143}"/>
              </a:ext>
            </a:extLst>
          </p:cNvPr>
          <p:cNvSpPr>
            <a:spLocks noChangeShapeType="1"/>
          </p:cNvSpPr>
          <p:nvPr/>
        </p:nvSpPr>
        <p:spPr bwMode="auto">
          <a:xfrm>
            <a:off x="882162" y="1578219"/>
            <a:ext cx="0" cy="4501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7112" name="Line 8">
            <a:extLst>
              <a:ext uri="{FF2B5EF4-FFF2-40B4-BE49-F238E27FC236}">
                <a16:creationId xmlns:a16="http://schemas.microsoft.com/office/drawing/2014/main" id="{33E31337-D7A2-3C2B-4FB5-CC70F5C884C8}"/>
              </a:ext>
            </a:extLst>
          </p:cNvPr>
          <p:cNvSpPr>
            <a:spLocks noChangeShapeType="1"/>
          </p:cNvSpPr>
          <p:nvPr/>
        </p:nvSpPr>
        <p:spPr bwMode="auto">
          <a:xfrm>
            <a:off x="4920762" y="1578219"/>
            <a:ext cx="0" cy="4501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7113" name="Line 9">
            <a:extLst>
              <a:ext uri="{FF2B5EF4-FFF2-40B4-BE49-F238E27FC236}">
                <a16:creationId xmlns:a16="http://schemas.microsoft.com/office/drawing/2014/main" id="{FD9FA763-F974-F472-095C-37DBB7D26E4B}"/>
              </a:ext>
            </a:extLst>
          </p:cNvPr>
          <p:cNvSpPr>
            <a:spLocks noChangeShapeType="1"/>
          </p:cNvSpPr>
          <p:nvPr/>
        </p:nvSpPr>
        <p:spPr bwMode="auto">
          <a:xfrm>
            <a:off x="6940062" y="1578219"/>
            <a:ext cx="0" cy="4501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7114" name="Line 10">
            <a:extLst>
              <a:ext uri="{FF2B5EF4-FFF2-40B4-BE49-F238E27FC236}">
                <a16:creationId xmlns:a16="http://schemas.microsoft.com/office/drawing/2014/main" id="{AECD9B61-953A-91C7-416C-C94A07F67025}"/>
              </a:ext>
            </a:extLst>
          </p:cNvPr>
          <p:cNvSpPr>
            <a:spLocks noChangeShapeType="1"/>
          </p:cNvSpPr>
          <p:nvPr/>
        </p:nvSpPr>
        <p:spPr bwMode="auto">
          <a:xfrm>
            <a:off x="8959362" y="1578219"/>
            <a:ext cx="0" cy="4501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7115" name="Line 11">
            <a:extLst>
              <a:ext uri="{FF2B5EF4-FFF2-40B4-BE49-F238E27FC236}">
                <a16:creationId xmlns:a16="http://schemas.microsoft.com/office/drawing/2014/main" id="{85A34CD0-CBB4-87E7-49B9-B065FF470073}"/>
              </a:ext>
            </a:extLst>
          </p:cNvPr>
          <p:cNvSpPr>
            <a:spLocks noChangeShapeType="1"/>
          </p:cNvSpPr>
          <p:nvPr/>
        </p:nvSpPr>
        <p:spPr bwMode="auto">
          <a:xfrm>
            <a:off x="882162" y="1578220"/>
            <a:ext cx="807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7116" name="Line 12">
            <a:extLst>
              <a:ext uri="{FF2B5EF4-FFF2-40B4-BE49-F238E27FC236}">
                <a16:creationId xmlns:a16="http://schemas.microsoft.com/office/drawing/2014/main" id="{864BBD33-18E8-A2B7-EC8D-82E1D4660FE5}"/>
              </a:ext>
            </a:extLst>
          </p:cNvPr>
          <p:cNvSpPr>
            <a:spLocks noChangeShapeType="1"/>
          </p:cNvSpPr>
          <p:nvPr/>
        </p:nvSpPr>
        <p:spPr bwMode="auto">
          <a:xfrm>
            <a:off x="882162" y="2703635"/>
            <a:ext cx="403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7117" name="Line 13">
            <a:extLst>
              <a:ext uri="{FF2B5EF4-FFF2-40B4-BE49-F238E27FC236}">
                <a16:creationId xmlns:a16="http://schemas.microsoft.com/office/drawing/2014/main" id="{E992B446-7C92-0358-6B24-6E15B2D3FBA6}"/>
              </a:ext>
            </a:extLst>
          </p:cNvPr>
          <p:cNvSpPr>
            <a:spLocks noChangeShapeType="1"/>
          </p:cNvSpPr>
          <p:nvPr/>
        </p:nvSpPr>
        <p:spPr bwMode="auto">
          <a:xfrm>
            <a:off x="882162" y="4954466"/>
            <a:ext cx="403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7118" name="Line 14">
            <a:extLst>
              <a:ext uri="{FF2B5EF4-FFF2-40B4-BE49-F238E27FC236}">
                <a16:creationId xmlns:a16="http://schemas.microsoft.com/office/drawing/2014/main" id="{50FFE157-DFB1-E57D-9265-D24C117B7D5A}"/>
              </a:ext>
            </a:extLst>
          </p:cNvPr>
          <p:cNvSpPr>
            <a:spLocks noChangeShapeType="1"/>
          </p:cNvSpPr>
          <p:nvPr/>
        </p:nvSpPr>
        <p:spPr bwMode="auto">
          <a:xfrm>
            <a:off x="882162" y="6079881"/>
            <a:ext cx="807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7119" name="Text Box 15">
            <a:extLst>
              <a:ext uri="{FF2B5EF4-FFF2-40B4-BE49-F238E27FC236}">
                <a16:creationId xmlns:a16="http://schemas.microsoft.com/office/drawing/2014/main" id="{872AC809-D4F7-382C-A5CA-6B8EE0B7CC42}"/>
              </a:ext>
            </a:extLst>
          </p:cNvPr>
          <p:cNvSpPr txBox="1">
            <a:spLocks noChangeArrowheads="1"/>
          </p:cNvSpPr>
          <p:nvPr/>
        </p:nvSpPr>
        <p:spPr bwMode="auto">
          <a:xfrm>
            <a:off x="146539" y="5389685"/>
            <a:ext cx="675185"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a:t>SJ´s</a:t>
            </a:r>
          </a:p>
        </p:txBody>
      </p:sp>
      <p:sp>
        <p:nvSpPr>
          <p:cNvPr id="47120" name="Text Box 16">
            <a:extLst>
              <a:ext uri="{FF2B5EF4-FFF2-40B4-BE49-F238E27FC236}">
                <a16:creationId xmlns:a16="http://schemas.microsoft.com/office/drawing/2014/main" id="{9FE8753D-58D7-4787-B51D-4F0BD8AEB4FF}"/>
              </a:ext>
            </a:extLst>
          </p:cNvPr>
          <p:cNvSpPr txBox="1">
            <a:spLocks noChangeArrowheads="1"/>
          </p:cNvSpPr>
          <p:nvPr/>
        </p:nvSpPr>
        <p:spPr bwMode="auto">
          <a:xfrm>
            <a:off x="990600" y="1658816"/>
            <a:ext cx="3771900" cy="111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846">
                <a:latin typeface="Arial Narrow" panose="020B0604020202020204" pitchFamily="34" charset="0"/>
              </a:rPr>
              <a:t>Leader</a:t>
            </a:r>
            <a:endParaRPr lang="en-GB" altLang="en-FR" sz="1846" b="0">
              <a:latin typeface="Arial Narrow" panose="020B0604020202020204" pitchFamily="34" charset="0"/>
            </a:endParaRPr>
          </a:p>
          <a:p>
            <a:r>
              <a:rPr lang="en-GB" altLang="en-FR" sz="1477" b="0">
                <a:latin typeface="Arial Narrow" panose="020B0604020202020204" pitchFamily="34" charset="0"/>
              </a:rPr>
              <a:t>Traditionalist, stabiliser, consolidator; works from a sense of responsibility and loyalty</a:t>
            </a:r>
          </a:p>
          <a:p>
            <a:r>
              <a:rPr lang="en-GB" altLang="en-FR" sz="1846">
                <a:latin typeface="Arial Narrow" panose="020B0604020202020204" pitchFamily="34" charset="0"/>
              </a:rPr>
              <a:t>Culture</a:t>
            </a:r>
            <a:r>
              <a:rPr lang="en-GB" altLang="en-FR" sz="1846" b="0">
                <a:latin typeface="Arial Narrow" panose="020B0604020202020204" pitchFamily="34" charset="0"/>
              </a:rPr>
              <a:t> </a:t>
            </a:r>
            <a:r>
              <a:rPr lang="en-GB" altLang="en-FR" sz="1477" b="0">
                <a:latin typeface="Arial Narrow" panose="020B0604020202020204" pitchFamily="34" charset="0"/>
              </a:rPr>
              <a:t>guard, provide</a:t>
            </a:r>
            <a:endParaRPr lang="en-GB" altLang="en-FR" sz="1846" b="0">
              <a:latin typeface="Arial Narrow" panose="020B0604020202020204" pitchFamily="34" charset="0"/>
            </a:endParaRPr>
          </a:p>
        </p:txBody>
      </p:sp>
      <p:sp>
        <p:nvSpPr>
          <p:cNvPr id="47121" name="Text Box 17">
            <a:extLst>
              <a:ext uri="{FF2B5EF4-FFF2-40B4-BE49-F238E27FC236}">
                <a16:creationId xmlns:a16="http://schemas.microsoft.com/office/drawing/2014/main" id="{7B5D4F59-9D53-B328-24A5-EDA7590A8683}"/>
              </a:ext>
            </a:extLst>
          </p:cNvPr>
          <p:cNvSpPr txBox="1">
            <a:spLocks noChangeArrowheads="1"/>
          </p:cNvSpPr>
          <p:nvPr/>
        </p:nvSpPr>
        <p:spPr bwMode="auto">
          <a:xfrm>
            <a:off x="990600" y="2715358"/>
            <a:ext cx="3810000" cy="213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846">
                <a:latin typeface="Arial Narrow" panose="020B0604020202020204" pitchFamily="34" charset="0"/>
              </a:rPr>
              <a:t>Leader</a:t>
            </a:r>
            <a:endParaRPr lang="en-GB" altLang="en-FR" sz="1846" b="0">
              <a:latin typeface="Arial Narrow" panose="020B0604020202020204" pitchFamily="34" charset="0"/>
            </a:endParaRPr>
          </a:p>
          <a:p>
            <a:r>
              <a:rPr lang="en-GB" altLang="en-FR" sz="1477" b="0">
                <a:latin typeface="Arial Narrow" panose="020B0604020202020204" pitchFamily="34" charset="0"/>
              </a:rPr>
              <a:t>Trouble shooter, negotiator, fire fighter; works via action with cleverness and timeliness</a:t>
            </a:r>
          </a:p>
          <a:p>
            <a:r>
              <a:rPr lang="en-GB" altLang="en-FR" sz="1846">
                <a:latin typeface="Arial Narrow" panose="020B0604020202020204" pitchFamily="34" charset="0"/>
              </a:rPr>
              <a:t>Culture </a:t>
            </a:r>
            <a:r>
              <a:rPr lang="en-GB" altLang="en-FR" sz="1477" b="0">
                <a:latin typeface="Arial Narrow" panose="020B0604020202020204" pitchFamily="34" charset="0"/>
              </a:rPr>
              <a:t>act, improvise</a:t>
            </a:r>
            <a:endParaRPr lang="en-GB" altLang="en-FR" sz="1846" b="0">
              <a:latin typeface="Arial Narrow" panose="020B0604020202020204" pitchFamily="34" charset="0"/>
            </a:endParaRPr>
          </a:p>
          <a:p>
            <a:r>
              <a:rPr lang="en-GB" altLang="en-FR" sz="1846">
                <a:latin typeface="Arial Narrow" panose="020B0604020202020204" pitchFamily="34" charset="0"/>
              </a:rPr>
              <a:t>Need</a:t>
            </a:r>
            <a:endParaRPr lang="en-GB" altLang="en-FR" sz="1846" b="0">
              <a:latin typeface="Arial Narrow" panose="020B0604020202020204" pitchFamily="34" charset="0"/>
            </a:endParaRPr>
          </a:p>
          <a:p>
            <a:r>
              <a:rPr lang="en-GB" altLang="en-FR" sz="1477" b="0">
                <a:latin typeface="Arial Narrow" panose="020B0604020202020204" pitchFamily="34" charset="0"/>
              </a:rPr>
              <a:t>freedom</a:t>
            </a:r>
          </a:p>
          <a:p>
            <a:r>
              <a:rPr lang="en-GB" altLang="en-FR" sz="1846">
                <a:latin typeface="Arial Narrow" panose="020B0604020202020204" pitchFamily="34" charset="0"/>
              </a:rPr>
              <a:t>Motto</a:t>
            </a:r>
            <a:endParaRPr lang="en-GB" altLang="en-FR" sz="1846" b="0">
              <a:latin typeface="Arial Narrow" panose="020B0604020202020204" pitchFamily="34" charset="0"/>
            </a:endParaRPr>
          </a:p>
          <a:p>
            <a:r>
              <a:rPr lang="en-GB" altLang="en-FR" sz="1477" b="0">
                <a:latin typeface="Arial Narrow" panose="020B0604020202020204" pitchFamily="34" charset="0"/>
              </a:rPr>
              <a:t>„Eat, drink and be merry“</a:t>
            </a:r>
          </a:p>
        </p:txBody>
      </p:sp>
      <p:sp>
        <p:nvSpPr>
          <p:cNvPr id="47122" name="Text Box 18">
            <a:extLst>
              <a:ext uri="{FF2B5EF4-FFF2-40B4-BE49-F238E27FC236}">
                <a16:creationId xmlns:a16="http://schemas.microsoft.com/office/drawing/2014/main" id="{2CA0CE89-5BCB-1716-C8C8-338ECB9C8EEC}"/>
              </a:ext>
            </a:extLst>
          </p:cNvPr>
          <p:cNvSpPr txBox="1">
            <a:spLocks noChangeArrowheads="1"/>
          </p:cNvSpPr>
          <p:nvPr/>
        </p:nvSpPr>
        <p:spPr bwMode="auto">
          <a:xfrm>
            <a:off x="4966189" y="1648558"/>
            <a:ext cx="2011973" cy="435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120000"/>
              </a:lnSpc>
              <a:spcBef>
                <a:spcPct val="20000"/>
              </a:spcBef>
            </a:pPr>
            <a:r>
              <a:rPr lang="en-GB" altLang="en-FR" sz="1846">
                <a:latin typeface="Arial Narrow" panose="020B0604020202020204" pitchFamily="34" charset="0"/>
              </a:rPr>
              <a:t>Leader</a:t>
            </a:r>
            <a:endParaRPr lang="en-GB" altLang="en-FR" sz="1846" b="0">
              <a:latin typeface="Arial Narrow" panose="020B0604020202020204" pitchFamily="34" charset="0"/>
            </a:endParaRPr>
          </a:p>
          <a:p>
            <a:pPr>
              <a:lnSpc>
                <a:spcPct val="120000"/>
              </a:lnSpc>
              <a:spcBef>
                <a:spcPct val="20000"/>
              </a:spcBef>
            </a:pPr>
            <a:r>
              <a:rPr lang="en-GB" altLang="en-FR" sz="1477" b="0">
                <a:latin typeface="Arial Narrow" panose="020B0604020202020204" pitchFamily="34" charset="0"/>
              </a:rPr>
              <a:t>Catalyst, spokesperson, energiser; works by interacting with people about values and inspirations</a:t>
            </a:r>
          </a:p>
          <a:p>
            <a:pPr>
              <a:lnSpc>
                <a:spcPct val="120000"/>
              </a:lnSpc>
              <a:spcBef>
                <a:spcPct val="20000"/>
              </a:spcBef>
            </a:pPr>
            <a:r>
              <a:rPr lang="en-GB" altLang="en-FR" sz="1846">
                <a:latin typeface="Arial Narrow" panose="020B0604020202020204" pitchFamily="34" charset="0"/>
              </a:rPr>
              <a:t>Culture</a:t>
            </a:r>
          </a:p>
          <a:p>
            <a:pPr>
              <a:lnSpc>
                <a:spcPct val="120000"/>
              </a:lnSpc>
              <a:spcBef>
                <a:spcPct val="20000"/>
              </a:spcBef>
            </a:pPr>
            <a:r>
              <a:rPr lang="en-GB" altLang="en-FR" sz="1477" b="0">
                <a:latin typeface="Arial Narrow" panose="020B0604020202020204" pitchFamily="34" charset="0"/>
              </a:rPr>
              <a:t>humanist, meaningful</a:t>
            </a:r>
            <a:endParaRPr lang="en-GB" altLang="en-FR" sz="1846" b="0">
              <a:latin typeface="Arial Narrow" panose="020B0604020202020204" pitchFamily="34" charset="0"/>
            </a:endParaRPr>
          </a:p>
          <a:p>
            <a:pPr>
              <a:lnSpc>
                <a:spcPct val="120000"/>
              </a:lnSpc>
              <a:spcBef>
                <a:spcPct val="20000"/>
              </a:spcBef>
            </a:pPr>
            <a:r>
              <a:rPr lang="en-GB" altLang="en-FR" sz="1846">
                <a:latin typeface="Arial Narrow" panose="020B0604020202020204" pitchFamily="34" charset="0"/>
              </a:rPr>
              <a:t>Need</a:t>
            </a:r>
            <a:endParaRPr lang="en-GB" altLang="en-FR" sz="1846" b="0">
              <a:latin typeface="Arial Narrow" panose="020B0604020202020204" pitchFamily="34" charset="0"/>
            </a:endParaRPr>
          </a:p>
          <a:p>
            <a:pPr>
              <a:lnSpc>
                <a:spcPct val="120000"/>
              </a:lnSpc>
              <a:spcBef>
                <a:spcPct val="20000"/>
              </a:spcBef>
            </a:pPr>
            <a:r>
              <a:rPr lang="en-GB" altLang="en-FR" sz="1477" b="0">
                <a:latin typeface="Arial Narrow" panose="020B0604020202020204" pitchFamily="34" charset="0"/>
              </a:rPr>
              <a:t>authenticity</a:t>
            </a:r>
          </a:p>
          <a:p>
            <a:pPr>
              <a:lnSpc>
                <a:spcPct val="120000"/>
              </a:lnSpc>
              <a:spcBef>
                <a:spcPct val="20000"/>
              </a:spcBef>
            </a:pPr>
            <a:r>
              <a:rPr lang="en-GB" altLang="en-FR" sz="1846">
                <a:latin typeface="Arial Narrow" panose="020B0604020202020204" pitchFamily="34" charset="0"/>
              </a:rPr>
              <a:t>Motto</a:t>
            </a:r>
            <a:endParaRPr lang="en-GB" altLang="en-FR" sz="1846" b="0">
              <a:latin typeface="Arial Narrow" panose="020B0604020202020204" pitchFamily="34" charset="0"/>
            </a:endParaRPr>
          </a:p>
          <a:p>
            <a:pPr>
              <a:lnSpc>
                <a:spcPct val="120000"/>
              </a:lnSpc>
              <a:spcBef>
                <a:spcPct val="20000"/>
              </a:spcBef>
            </a:pPr>
            <a:r>
              <a:rPr lang="en-GB" altLang="en-FR" sz="1477" b="0">
                <a:latin typeface="Arial Narrow" panose="020B0604020202020204" pitchFamily="34" charset="0"/>
              </a:rPr>
              <a:t>„To thine own self be true“</a:t>
            </a:r>
            <a:endParaRPr lang="en-GB" altLang="en-FR" sz="1846" b="0">
              <a:latin typeface="Arial Narrow" panose="020B0604020202020204" pitchFamily="34" charset="0"/>
            </a:endParaRPr>
          </a:p>
          <a:p>
            <a:pPr>
              <a:lnSpc>
                <a:spcPct val="120000"/>
              </a:lnSpc>
              <a:spcBef>
                <a:spcPct val="20000"/>
              </a:spcBef>
            </a:pPr>
            <a:endParaRPr lang="en-GB" altLang="en-FR" sz="1846" b="0">
              <a:latin typeface="Arial Narrow" panose="020B0604020202020204" pitchFamily="34" charset="0"/>
            </a:endParaRPr>
          </a:p>
        </p:txBody>
      </p:sp>
      <p:sp>
        <p:nvSpPr>
          <p:cNvPr id="47123" name="Text Box 19">
            <a:extLst>
              <a:ext uri="{FF2B5EF4-FFF2-40B4-BE49-F238E27FC236}">
                <a16:creationId xmlns:a16="http://schemas.microsoft.com/office/drawing/2014/main" id="{AEC4CBEA-CDA1-1103-2B36-4827095427D3}"/>
              </a:ext>
            </a:extLst>
          </p:cNvPr>
          <p:cNvSpPr txBox="1">
            <a:spLocks noChangeArrowheads="1"/>
          </p:cNvSpPr>
          <p:nvPr/>
        </p:nvSpPr>
        <p:spPr bwMode="auto">
          <a:xfrm>
            <a:off x="6978162" y="1648558"/>
            <a:ext cx="2013438" cy="408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120000"/>
              </a:lnSpc>
              <a:spcBef>
                <a:spcPct val="20000"/>
              </a:spcBef>
            </a:pPr>
            <a:r>
              <a:rPr lang="en-GB" altLang="en-FR" sz="1846">
                <a:latin typeface="Arial Narrow" panose="020B0604020202020204" pitchFamily="34" charset="0"/>
              </a:rPr>
              <a:t>Leader</a:t>
            </a:r>
            <a:endParaRPr lang="en-GB" altLang="en-FR" sz="1846" b="0">
              <a:latin typeface="Arial Narrow" panose="020B0604020202020204" pitchFamily="34" charset="0"/>
            </a:endParaRPr>
          </a:p>
          <a:p>
            <a:pPr>
              <a:lnSpc>
                <a:spcPct val="120000"/>
              </a:lnSpc>
              <a:spcBef>
                <a:spcPct val="20000"/>
              </a:spcBef>
            </a:pPr>
            <a:r>
              <a:rPr lang="en-GB" altLang="en-FR" sz="1477" b="0">
                <a:latin typeface="Arial Narrow" panose="020B0604020202020204" pitchFamily="34" charset="0"/>
              </a:rPr>
              <a:t>Visionary, architect of systems, builder;    works on ideas with ingenuity                    and logic</a:t>
            </a:r>
            <a:endParaRPr lang="en-GB" altLang="en-FR" sz="1846" b="0">
              <a:latin typeface="Arial Narrow" panose="020B0604020202020204" pitchFamily="34" charset="0"/>
            </a:endParaRPr>
          </a:p>
          <a:p>
            <a:pPr>
              <a:lnSpc>
                <a:spcPct val="120000"/>
              </a:lnSpc>
              <a:spcBef>
                <a:spcPct val="20000"/>
              </a:spcBef>
            </a:pPr>
            <a:r>
              <a:rPr lang="en-GB" altLang="en-FR" sz="1846">
                <a:latin typeface="Arial Narrow" panose="020B0604020202020204" pitchFamily="34" charset="0"/>
              </a:rPr>
              <a:t>Culture</a:t>
            </a:r>
          </a:p>
          <a:p>
            <a:pPr>
              <a:lnSpc>
                <a:spcPct val="120000"/>
              </a:lnSpc>
              <a:spcBef>
                <a:spcPct val="20000"/>
              </a:spcBef>
            </a:pPr>
            <a:r>
              <a:rPr lang="en-GB" altLang="en-FR" sz="1477" b="0">
                <a:latin typeface="Arial Narrow" panose="020B0604020202020204" pitchFamily="34" charset="0"/>
              </a:rPr>
              <a:t>visionary, pioneer</a:t>
            </a:r>
          </a:p>
          <a:p>
            <a:pPr>
              <a:lnSpc>
                <a:spcPct val="120000"/>
              </a:lnSpc>
              <a:spcBef>
                <a:spcPct val="20000"/>
              </a:spcBef>
            </a:pPr>
            <a:r>
              <a:rPr lang="en-GB" altLang="en-FR" sz="1846">
                <a:latin typeface="Arial Narrow" panose="020B0604020202020204" pitchFamily="34" charset="0"/>
              </a:rPr>
              <a:t>Need</a:t>
            </a:r>
            <a:endParaRPr lang="en-GB" altLang="en-FR" sz="1846" b="0">
              <a:latin typeface="Arial Narrow" panose="020B0604020202020204" pitchFamily="34" charset="0"/>
            </a:endParaRPr>
          </a:p>
          <a:p>
            <a:pPr>
              <a:lnSpc>
                <a:spcPct val="120000"/>
              </a:lnSpc>
              <a:spcBef>
                <a:spcPct val="20000"/>
              </a:spcBef>
            </a:pPr>
            <a:r>
              <a:rPr lang="en-GB" altLang="en-FR" sz="1477" b="0">
                <a:latin typeface="Arial Narrow" panose="020B0604020202020204" pitchFamily="34" charset="0"/>
              </a:rPr>
              <a:t>competence</a:t>
            </a:r>
          </a:p>
          <a:p>
            <a:pPr>
              <a:lnSpc>
                <a:spcPct val="120000"/>
              </a:lnSpc>
              <a:spcBef>
                <a:spcPct val="20000"/>
              </a:spcBef>
            </a:pPr>
            <a:r>
              <a:rPr lang="en-GB" altLang="en-FR" sz="1846">
                <a:latin typeface="Arial Narrow" panose="020B0604020202020204" pitchFamily="34" charset="0"/>
              </a:rPr>
              <a:t>Motto</a:t>
            </a:r>
            <a:endParaRPr lang="en-GB" altLang="en-FR" sz="1846" b="0">
              <a:latin typeface="Arial Narrow" panose="020B0604020202020204" pitchFamily="34" charset="0"/>
            </a:endParaRPr>
          </a:p>
          <a:p>
            <a:pPr>
              <a:lnSpc>
                <a:spcPct val="120000"/>
              </a:lnSpc>
              <a:spcBef>
                <a:spcPct val="20000"/>
              </a:spcBef>
            </a:pPr>
            <a:r>
              <a:rPr lang="en-GB" altLang="en-FR" sz="1477" b="0">
                <a:latin typeface="Arial Narrow" panose="020B0604020202020204" pitchFamily="34" charset="0"/>
              </a:rPr>
              <a:t>„Be excellent in all things“</a:t>
            </a:r>
            <a:endParaRPr lang="en-GB" altLang="en-FR" sz="1846" b="0">
              <a:latin typeface="Arial Narrow" panose="020B0604020202020204" pitchFamily="34" charset="0"/>
            </a:endParaRPr>
          </a:p>
          <a:p>
            <a:pPr>
              <a:lnSpc>
                <a:spcPct val="120000"/>
              </a:lnSpc>
              <a:spcBef>
                <a:spcPct val="20000"/>
              </a:spcBef>
            </a:pPr>
            <a:endParaRPr lang="en-GB" altLang="en-FR" sz="1846" b="0">
              <a:latin typeface="Arial Narrow" panose="020B0604020202020204" pitchFamily="34" charset="0"/>
            </a:endParaRPr>
          </a:p>
        </p:txBody>
      </p:sp>
      <p:sp>
        <p:nvSpPr>
          <p:cNvPr id="47124" name="Text Box 20">
            <a:extLst>
              <a:ext uri="{FF2B5EF4-FFF2-40B4-BE49-F238E27FC236}">
                <a16:creationId xmlns:a16="http://schemas.microsoft.com/office/drawing/2014/main" id="{BC35E9FC-3A3C-9C11-8899-B2384790616D}"/>
              </a:ext>
            </a:extLst>
          </p:cNvPr>
          <p:cNvSpPr txBox="1">
            <a:spLocks noChangeArrowheads="1"/>
          </p:cNvSpPr>
          <p:nvPr/>
        </p:nvSpPr>
        <p:spPr bwMode="auto">
          <a:xfrm>
            <a:off x="990600" y="4954466"/>
            <a:ext cx="3771900" cy="111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846">
                <a:latin typeface="Arial Narrow" panose="020B0604020202020204" pitchFamily="34" charset="0"/>
              </a:rPr>
              <a:t>Need</a:t>
            </a:r>
            <a:endParaRPr lang="en-GB" altLang="en-FR" sz="1846" b="0">
              <a:latin typeface="Arial Narrow" panose="020B0604020202020204" pitchFamily="34" charset="0"/>
            </a:endParaRPr>
          </a:p>
          <a:p>
            <a:r>
              <a:rPr lang="en-GB" altLang="en-FR" sz="1477" b="0">
                <a:latin typeface="Arial Narrow" panose="020B0604020202020204" pitchFamily="34" charset="0"/>
              </a:rPr>
              <a:t>belonging</a:t>
            </a:r>
          </a:p>
          <a:p>
            <a:r>
              <a:rPr lang="en-GB" altLang="en-FR" sz="1846">
                <a:latin typeface="Arial Narrow" panose="020B0604020202020204" pitchFamily="34" charset="0"/>
              </a:rPr>
              <a:t>Motto</a:t>
            </a:r>
            <a:endParaRPr lang="en-GB" altLang="en-FR" sz="1846" b="0">
              <a:latin typeface="Arial Narrow" panose="020B0604020202020204" pitchFamily="34" charset="0"/>
            </a:endParaRPr>
          </a:p>
          <a:p>
            <a:r>
              <a:rPr lang="en-GB" altLang="en-FR" sz="1477" b="0">
                <a:latin typeface="Arial Narrow" panose="020B0604020202020204" pitchFamily="34" charset="0"/>
              </a:rPr>
              <a:t>„Early to bed, early to rise“</a:t>
            </a:r>
            <a:endParaRPr lang="en-GB" altLang="en-FR" sz="1846" b="0">
              <a:latin typeface="Arial Narrow" panose="020B0604020202020204" pitchFamily="34" charset="0"/>
            </a:endParaRPr>
          </a:p>
        </p:txBody>
      </p:sp>
      <p:sp>
        <p:nvSpPr>
          <p:cNvPr id="47125" name="Text Box 21">
            <a:extLst>
              <a:ext uri="{FF2B5EF4-FFF2-40B4-BE49-F238E27FC236}">
                <a16:creationId xmlns:a16="http://schemas.microsoft.com/office/drawing/2014/main" id="{89EF9D99-060C-EC45-8D62-65FE5F643BEA}"/>
              </a:ext>
            </a:extLst>
          </p:cNvPr>
          <p:cNvSpPr txBox="1">
            <a:spLocks noChangeArrowheads="1"/>
          </p:cNvSpPr>
          <p:nvPr/>
        </p:nvSpPr>
        <p:spPr bwMode="auto">
          <a:xfrm>
            <a:off x="951035" y="970085"/>
            <a:ext cx="3333750"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fi-FI" altLang="en-FR" sz="1477" b="0">
                <a:latin typeface="Arial Narrow" panose="020B0604020202020204" pitchFamily="34" charset="0"/>
              </a:rPr>
              <a:t>SJ=Gardian		NF= Idealist</a:t>
            </a:r>
          </a:p>
          <a:p>
            <a:r>
              <a:rPr lang="fi-FI" altLang="en-FR" sz="1477" b="0">
                <a:latin typeface="Arial Narrow" panose="020B0604020202020204" pitchFamily="34" charset="0"/>
              </a:rPr>
              <a:t>SP=Artisan		NT= Rational</a:t>
            </a:r>
          </a:p>
        </p:txBody>
      </p:sp>
      <p:sp>
        <p:nvSpPr>
          <p:cNvPr id="47126" name="Text Box 22">
            <a:extLst>
              <a:ext uri="{FF2B5EF4-FFF2-40B4-BE49-F238E27FC236}">
                <a16:creationId xmlns:a16="http://schemas.microsoft.com/office/drawing/2014/main" id="{0340EA4A-B1C2-C117-786C-63F7B5172AD8}"/>
              </a:ext>
            </a:extLst>
          </p:cNvPr>
          <p:cNvSpPr txBox="1">
            <a:spLocks noChangeArrowheads="1"/>
          </p:cNvSpPr>
          <p:nvPr/>
        </p:nvSpPr>
        <p:spPr bwMode="auto">
          <a:xfrm>
            <a:off x="5081954" y="6178062"/>
            <a:ext cx="2501006" cy="2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fi-FI" altLang="en-FR" sz="923" b="0"/>
              <a:t>Source: Introduction to type in organisations</a:t>
            </a:r>
          </a:p>
        </p:txBody>
      </p:sp>
    </p:spTree>
    <p:extLst>
      <p:ext uri="{BB962C8B-B14F-4D97-AF65-F5344CB8AC3E}">
        <p14:creationId xmlns:p14="http://schemas.microsoft.com/office/powerpoint/2010/main" val="2206941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33E989D-7EFD-2444-A00F-E9142565761C}"/>
              </a:ext>
            </a:extLst>
          </p:cNvPr>
          <p:cNvSpPr>
            <a:spLocks noGrp="1" noChangeArrowheads="1"/>
          </p:cNvSpPr>
          <p:nvPr>
            <p:ph type="title"/>
          </p:nvPr>
        </p:nvSpPr>
        <p:spPr>
          <a:xfrm>
            <a:off x="1714500" y="338505"/>
            <a:ext cx="5905500" cy="706315"/>
          </a:xfrm>
        </p:spPr>
        <p:txBody>
          <a:bodyPr/>
          <a:lstStyle/>
          <a:p>
            <a:pPr algn="l"/>
            <a:r>
              <a:rPr lang="en-GB" altLang="en-FR" sz="2585" b="1">
                <a:latin typeface="Comic Sans MS" panose="030F0902030302020204" pitchFamily="66" charset="0"/>
              </a:rPr>
              <a:t>Career Interests</a:t>
            </a:r>
          </a:p>
        </p:txBody>
      </p:sp>
      <p:sp>
        <p:nvSpPr>
          <p:cNvPr id="48131" name="Text Box 3">
            <a:extLst>
              <a:ext uri="{FF2B5EF4-FFF2-40B4-BE49-F238E27FC236}">
                <a16:creationId xmlns:a16="http://schemas.microsoft.com/office/drawing/2014/main" id="{D42DA30A-D79D-34D5-013D-40BA8FA6443E}"/>
              </a:ext>
            </a:extLst>
          </p:cNvPr>
          <p:cNvSpPr txBox="1">
            <a:spLocks noChangeArrowheads="1"/>
          </p:cNvSpPr>
          <p:nvPr/>
        </p:nvSpPr>
        <p:spPr bwMode="auto">
          <a:xfrm>
            <a:off x="228600" y="1041890"/>
            <a:ext cx="1258678"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b="0">
                <a:latin typeface="Comic Sans MS" panose="030F0902030302020204" pitchFamily="66" charset="0"/>
              </a:rPr>
              <a:t>People who</a:t>
            </a:r>
          </a:p>
          <a:p>
            <a:r>
              <a:rPr lang="en-GB" altLang="en-FR" sz="1662" b="0">
                <a:latin typeface="Comic Sans MS" panose="030F0902030302020204" pitchFamily="66" charset="0"/>
              </a:rPr>
              <a:t>prefer-&gt;</a:t>
            </a:r>
          </a:p>
        </p:txBody>
      </p:sp>
      <p:grpSp>
        <p:nvGrpSpPr>
          <p:cNvPr id="48132" name="Group 4">
            <a:extLst>
              <a:ext uri="{FF2B5EF4-FFF2-40B4-BE49-F238E27FC236}">
                <a16:creationId xmlns:a16="http://schemas.microsoft.com/office/drawing/2014/main" id="{B7838D79-1D5C-EABE-8A0A-2737499F4825}"/>
              </a:ext>
            </a:extLst>
          </p:cNvPr>
          <p:cNvGrpSpPr>
            <a:grpSpLocks/>
          </p:cNvGrpSpPr>
          <p:nvPr/>
        </p:nvGrpSpPr>
        <p:grpSpPr bwMode="auto">
          <a:xfrm>
            <a:off x="2057400" y="1534258"/>
            <a:ext cx="5257800" cy="4853354"/>
            <a:chOff x="1296" y="1152"/>
            <a:chExt cx="288" cy="1152"/>
          </a:xfrm>
        </p:grpSpPr>
        <p:sp>
          <p:nvSpPr>
            <p:cNvPr id="48168" name="Line 5">
              <a:extLst>
                <a:ext uri="{FF2B5EF4-FFF2-40B4-BE49-F238E27FC236}">
                  <a16:creationId xmlns:a16="http://schemas.microsoft.com/office/drawing/2014/main" id="{C168D7F0-DCD5-03DD-C17B-F3FB8ACDAFB0}"/>
                </a:ext>
              </a:extLst>
            </p:cNvPr>
            <p:cNvSpPr>
              <a:spLocks noChangeShapeType="1"/>
            </p:cNvSpPr>
            <p:nvPr/>
          </p:nvSpPr>
          <p:spPr bwMode="auto">
            <a:xfrm>
              <a:off x="1296" y="1152"/>
              <a:ext cx="0" cy="115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8169" name="Line 6">
              <a:extLst>
                <a:ext uri="{FF2B5EF4-FFF2-40B4-BE49-F238E27FC236}">
                  <a16:creationId xmlns:a16="http://schemas.microsoft.com/office/drawing/2014/main" id="{002D416E-E956-85BE-7D9F-F6849AD912AD}"/>
                </a:ext>
              </a:extLst>
            </p:cNvPr>
            <p:cNvSpPr>
              <a:spLocks noChangeShapeType="1"/>
            </p:cNvSpPr>
            <p:nvPr/>
          </p:nvSpPr>
          <p:spPr bwMode="auto">
            <a:xfrm>
              <a:off x="1392" y="1152"/>
              <a:ext cx="0" cy="115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8170" name="Line 7">
              <a:extLst>
                <a:ext uri="{FF2B5EF4-FFF2-40B4-BE49-F238E27FC236}">
                  <a16:creationId xmlns:a16="http://schemas.microsoft.com/office/drawing/2014/main" id="{A4E6F564-D27B-EEC5-EF41-7E96BCD49866}"/>
                </a:ext>
              </a:extLst>
            </p:cNvPr>
            <p:cNvSpPr>
              <a:spLocks noChangeShapeType="1"/>
            </p:cNvSpPr>
            <p:nvPr/>
          </p:nvSpPr>
          <p:spPr bwMode="auto">
            <a:xfrm>
              <a:off x="1488" y="1152"/>
              <a:ext cx="0" cy="115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8171" name="Line 8">
              <a:extLst>
                <a:ext uri="{FF2B5EF4-FFF2-40B4-BE49-F238E27FC236}">
                  <a16:creationId xmlns:a16="http://schemas.microsoft.com/office/drawing/2014/main" id="{9B84824E-4741-D610-4BAF-D9899301F8B0}"/>
                </a:ext>
              </a:extLst>
            </p:cNvPr>
            <p:cNvSpPr>
              <a:spLocks noChangeShapeType="1"/>
            </p:cNvSpPr>
            <p:nvPr/>
          </p:nvSpPr>
          <p:spPr bwMode="auto">
            <a:xfrm>
              <a:off x="1584" y="1152"/>
              <a:ext cx="0" cy="115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sz="2215"/>
            </a:p>
          </p:txBody>
        </p:sp>
      </p:grpSp>
      <p:sp>
        <p:nvSpPr>
          <p:cNvPr id="48133" name="Text Box 9">
            <a:extLst>
              <a:ext uri="{FF2B5EF4-FFF2-40B4-BE49-F238E27FC236}">
                <a16:creationId xmlns:a16="http://schemas.microsoft.com/office/drawing/2014/main" id="{420E468E-4BB9-A82D-127F-04BC7BF7E362}"/>
              </a:ext>
            </a:extLst>
          </p:cNvPr>
          <p:cNvSpPr txBox="1">
            <a:spLocks noChangeArrowheads="1"/>
          </p:cNvSpPr>
          <p:nvPr/>
        </p:nvSpPr>
        <p:spPr bwMode="auto">
          <a:xfrm>
            <a:off x="2647951" y="1167913"/>
            <a:ext cx="486030"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a:latin typeface="Comic Sans MS" panose="030F0902030302020204" pitchFamily="66" charset="0"/>
              </a:rPr>
              <a:t>ST</a:t>
            </a:r>
          </a:p>
        </p:txBody>
      </p:sp>
      <p:sp>
        <p:nvSpPr>
          <p:cNvPr id="48134" name="Text Box 10">
            <a:extLst>
              <a:ext uri="{FF2B5EF4-FFF2-40B4-BE49-F238E27FC236}">
                <a16:creationId xmlns:a16="http://schemas.microsoft.com/office/drawing/2014/main" id="{EA869797-17AD-E783-8602-F08C5B3E693C}"/>
              </a:ext>
            </a:extLst>
          </p:cNvPr>
          <p:cNvSpPr txBox="1">
            <a:spLocks noChangeArrowheads="1"/>
          </p:cNvSpPr>
          <p:nvPr/>
        </p:nvSpPr>
        <p:spPr bwMode="auto">
          <a:xfrm>
            <a:off x="4377104" y="1167913"/>
            <a:ext cx="470000"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a:latin typeface="Comic Sans MS" panose="030F0902030302020204" pitchFamily="66" charset="0"/>
              </a:rPr>
              <a:t>SF</a:t>
            </a:r>
          </a:p>
        </p:txBody>
      </p:sp>
      <p:sp>
        <p:nvSpPr>
          <p:cNvPr id="48135" name="Text Box 11">
            <a:extLst>
              <a:ext uri="{FF2B5EF4-FFF2-40B4-BE49-F238E27FC236}">
                <a16:creationId xmlns:a16="http://schemas.microsoft.com/office/drawing/2014/main" id="{BE4D42E3-3DA7-1B34-B0F8-4CABB997BFE9}"/>
              </a:ext>
            </a:extLst>
          </p:cNvPr>
          <p:cNvSpPr txBox="1">
            <a:spLocks noChangeArrowheads="1"/>
          </p:cNvSpPr>
          <p:nvPr/>
        </p:nvSpPr>
        <p:spPr bwMode="auto">
          <a:xfrm>
            <a:off x="6093070" y="1167913"/>
            <a:ext cx="492443"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a:latin typeface="Comic Sans MS" panose="030F0902030302020204" pitchFamily="66" charset="0"/>
              </a:rPr>
              <a:t>NF</a:t>
            </a:r>
          </a:p>
        </p:txBody>
      </p:sp>
      <p:sp>
        <p:nvSpPr>
          <p:cNvPr id="48136" name="Text Box 12">
            <a:extLst>
              <a:ext uri="{FF2B5EF4-FFF2-40B4-BE49-F238E27FC236}">
                <a16:creationId xmlns:a16="http://schemas.microsoft.com/office/drawing/2014/main" id="{DE80B1B4-3F15-3DB5-19F2-5EB960000682}"/>
              </a:ext>
            </a:extLst>
          </p:cNvPr>
          <p:cNvSpPr txBox="1">
            <a:spLocks noChangeArrowheads="1"/>
          </p:cNvSpPr>
          <p:nvPr/>
        </p:nvSpPr>
        <p:spPr bwMode="auto">
          <a:xfrm>
            <a:off x="7848600" y="1167913"/>
            <a:ext cx="508473"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662" dirty="0">
                <a:latin typeface="Comic Sans MS" panose="030F0902030302020204" pitchFamily="66" charset="0"/>
              </a:rPr>
              <a:t>NT</a:t>
            </a:r>
          </a:p>
        </p:txBody>
      </p:sp>
      <p:sp>
        <p:nvSpPr>
          <p:cNvPr id="48137" name="Text Box 13">
            <a:extLst>
              <a:ext uri="{FF2B5EF4-FFF2-40B4-BE49-F238E27FC236}">
                <a16:creationId xmlns:a16="http://schemas.microsoft.com/office/drawing/2014/main" id="{1D0DD0C2-420B-6ABE-D908-D5E159732CF8}"/>
              </a:ext>
            </a:extLst>
          </p:cNvPr>
          <p:cNvSpPr txBox="1">
            <a:spLocks noChangeArrowheads="1"/>
          </p:cNvSpPr>
          <p:nvPr/>
        </p:nvSpPr>
        <p:spPr bwMode="auto">
          <a:xfrm>
            <a:off x="228600" y="1679331"/>
            <a:ext cx="998991" cy="31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Focus on:</a:t>
            </a:r>
          </a:p>
        </p:txBody>
      </p:sp>
      <p:sp>
        <p:nvSpPr>
          <p:cNvPr id="48138" name="Text Box 14">
            <a:extLst>
              <a:ext uri="{FF2B5EF4-FFF2-40B4-BE49-F238E27FC236}">
                <a16:creationId xmlns:a16="http://schemas.microsoft.com/office/drawing/2014/main" id="{EB1FFAFA-30EB-C433-5355-3B6085E18046}"/>
              </a:ext>
            </a:extLst>
          </p:cNvPr>
          <p:cNvSpPr txBox="1">
            <a:spLocks noChangeArrowheads="1"/>
          </p:cNvSpPr>
          <p:nvPr/>
        </p:nvSpPr>
        <p:spPr bwMode="auto">
          <a:xfrm>
            <a:off x="2092569" y="1679331"/>
            <a:ext cx="676788" cy="31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Facts</a:t>
            </a:r>
          </a:p>
        </p:txBody>
      </p:sp>
      <p:sp>
        <p:nvSpPr>
          <p:cNvPr id="48139" name="Text Box 15">
            <a:extLst>
              <a:ext uri="{FF2B5EF4-FFF2-40B4-BE49-F238E27FC236}">
                <a16:creationId xmlns:a16="http://schemas.microsoft.com/office/drawing/2014/main" id="{0A869592-16B5-1052-CA3E-96531ED90725}"/>
              </a:ext>
            </a:extLst>
          </p:cNvPr>
          <p:cNvSpPr txBox="1">
            <a:spLocks noChangeArrowheads="1"/>
          </p:cNvSpPr>
          <p:nvPr/>
        </p:nvSpPr>
        <p:spPr bwMode="auto">
          <a:xfrm>
            <a:off x="5715000" y="1679331"/>
            <a:ext cx="1231427" cy="31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Possibilities</a:t>
            </a:r>
          </a:p>
        </p:txBody>
      </p:sp>
      <p:sp>
        <p:nvSpPr>
          <p:cNvPr id="48140" name="Text Box 16">
            <a:extLst>
              <a:ext uri="{FF2B5EF4-FFF2-40B4-BE49-F238E27FC236}">
                <a16:creationId xmlns:a16="http://schemas.microsoft.com/office/drawing/2014/main" id="{4334C846-11F6-380F-7C8C-1F3F8E0299BA}"/>
              </a:ext>
            </a:extLst>
          </p:cNvPr>
          <p:cNvSpPr txBox="1">
            <a:spLocks noChangeArrowheads="1"/>
          </p:cNvSpPr>
          <p:nvPr/>
        </p:nvSpPr>
        <p:spPr bwMode="auto">
          <a:xfrm>
            <a:off x="228600" y="2167305"/>
            <a:ext cx="1752600"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Handles these by applying</a:t>
            </a:r>
          </a:p>
        </p:txBody>
      </p:sp>
      <p:sp>
        <p:nvSpPr>
          <p:cNvPr id="48141" name="Text Box 17">
            <a:extLst>
              <a:ext uri="{FF2B5EF4-FFF2-40B4-BE49-F238E27FC236}">
                <a16:creationId xmlns:a16="http://schemas.microsoft.com/office/drawing/2014/main" id="{9FC4AECB-D8E5-A716-CE09-26AF4D9716B0}"/>
              </a:ext>
            </a:extLst>
          </p:cNvPr>
          <p:cNvSpPr txBox="1">
            <a:spLocks noChangeArrowheads="1"/>
          </p:cNvSpPr>
          <p:nvPr/>
        </p:nvSpPr>
        <p:spPr bwMode="auto">
          <a:xfrm>
            <a:off x="2108689" y="2167305"/>
            <a:ext cx="1625111" cy="77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Objective analysis and experience</a:t>
            </a:r>
          </a:p>
        </p:txBody>
      </p:sp>
      <p:sp>
        <p:nvSpPr>
          <p:cNvPr id="48142" name="Text Box 18">
            <a:extLst>
              <a:ext uri="{FF2B5EF4-FFF2-40B4-BE49-F238E27FC236}">
                <a16:creationId xmlns:a16="http://schemas.microsoft.com/office/drawing/2014/main" id="{3E95496D-AA7A-78C3-1C35-DDE86BAF71FC}"/>
              </a:ext>
            </a:extLst>
          </p:cNvPr>
          <p:cNvSpPr txBox="1">
            <a:spLocks noChangeArrowheads="1"/>
          </p:cNvSpPr>
          <p:nvPr/>
        </p:nvSpPr>
        <p:spPr bwMode="auto">
          <a:xfrm>
            <a:off x="3810001" y="2167305"/>
            <a:ext cx="19372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Personal warmth, concern for others</a:t>
            </a:r>
          </a:p>
        </p:txBody>
      </p:sp>
      <p:sp>
        <p:nvSpPr>
          <p:cNvPr id="48143" name="Text Box 19">
            <a:extLst>
              <a:ext uri="{FF2B5EF4-FFF2-40B4-BE49-F238E27FC236}">
                <a16:creationId xmlns:a16="http://schemas.microsoft.com/office/drawing/2014/main" id="{B88FF50E-84A1-4A46-EB28-AF980DAA5C3A}"/>
              </a:ext>
            </a:extLst>
          </p:cNvPr>
          <p:cNvSpPr txBox="1">
            <a:spLocks noChangeArrowheads="1"/>
          </p:cNvSpPr>
          <p:nvPr/>
        </p:nvSpPr>
        <p:spPr bwMode="auto">
          <a:xfrm>
            <a:off x="5731120" y="2167305"/>
            <a:ext cx="1584080" cy="77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Attention to people´s potential</a:t>
            </a:r>
          </a:p>
        </p:txBody>
      </p:sp>
      <p:sp>
        <p:nvSpPr>
          <p:cNvPr id="48144" name="Text Box 20">
            <a:extLst>
              <a:ext uri="{FF2B5EF4-FFF2-40B4-BE49-F238E27FC236}">
                <a16:creationId xmlns:a16="http://schemas.microsoft.com/office/drawing/2014/main" id="{3CE9F947-A0DE-7276-543A-E27164474EB0}"/>
              </a:ext>
            </a:extLst>
          </p:cNvPr>
          <p:cNvSpPr txBox="1">
            <a:spLocks noChangeArrowheads="1"/>
          </p:cNvSpPr>
          <p:nvPr/>
        </p:nvSpPr>
        <p:spPr bwMode="auto">
          <a:xfrm>
            <a:off x="7477859" y="2167305"/>
            <a:ext cx="1666142" cy="77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Theoretical concepts and systems</a:t>
            </a:r>
          </a:p>
        </p:txBody>
      </p:sp>
      <p:sp>
        <p:nvSpPr>
          <p:cNvPr id="48145" name="Text Box 21">
            <a:extLst>
              <a:ext uri="{FF2B5EF4-FFF2-40B4-BE49-F238E27FC236}">
                <a16:creationId xmlns:a16="http://schemas.microsoft.com/office/drawing/2014/main" id="{EFB914FC-251D-1B9A-80DE-44272818B50D}"/>
              </a:ext>
            </a:extLst>
          </p:cNvPr>
          <p:cNvSpPr txBox="1">
            <a:spLocks noChangeArrowheads="1"/>
          </p:cNvSpPr>
          <p:nvPr/>
        </p:nvSpPr>
        <p:spPr bwMode="auto">
          <a:xfrm>
            <a:off x="228600" y="2941028"/>
            <a:ext cx="1371600"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Thus tend to become:</a:t>
            </a:r>
          </a:p>
        </p:txBody>
      </p:sp>
      <p:grpSp>
        <p:nvGrpSpPr>
          <p:cNvPr id="48146" name="Group 22">
            <a:extLst>
              <a:ext uri="{FF2B5EF4-FFF2-40B4-BE49-F238E27FC236}">
                <a16:creationId xmlns:a16="http://schemas.microsoft.com/office/drawing/2014/main" id="{58887A81-F4BD-B9B7-3CEF-413E1D794883}"/>
              </a:ext>
            </a:extLst>
          </p:cNvPr>
          <p:cNvGrpSpPr>
            <a:grpSpLocks/>
          </p:cNvGrpSpPr>
          <p:nvPr/>
        </p:nvGrpSpPr>
        <p:grpSpPr bwMode="auto">
          <a:xfrm>
            <a:off x="2108689" y="2941031"/>
            <a:ext cx="7035311" cy="546589"/>
            <a:chOff x="1328" y="2016"/>
            <a:chExt cx="4432" cy="373"/>
          </a:xfrm>
        </p:grpSpPr>
        <p:sp>
          <p:nvSpPr>
            <p:cNvPr id="48164" name="Text Box 23">
              <a:extLst>
                <a:ext uri="{FF2B5EF4-FFF2-40B4-BE49-F238E27FC236}">
                  <a16:creationId xmlns:a16="http://schemas.microsoft.com/office/drawing/2014/main" id="{13530DDB-3335-CCA3-73F6-064860274919}"/>
                </a:ext>
              </a:extLst>
            </p:cNvPr>
            <p:cNvSpPr txBox="1">
              <a:spLocks noChangeArrowheads="1"/>
            </p:cNvSpPr>
            <p:nvPr/>
          </p:nvSpPr>
          <p:spPr bwMode="auto">
            <a:xfrm>
              <a:off x="1328" y="2016"/>
              <a:ext cx="97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Practical and analytical</a:t>
              </a:r>
            </a:p>
          </p:txBody>
        </p:sp>
        <p:sp>
          <p:nvSpPr>
            <p:cNvPr id="48165" name="Text Box 24">
              <a:extLst>
                <a:ext uri="{FF2B5EF4-FFF2-40B4-BE49-F238E27FC236}">
                  <a16:creationId xmlns:a16="http://schemas.microsoft.com/office/drawing/2014/main" id="{7D83BDF4-3B7D-8377-5E20-E4C7BD0D694D}"/>
                </a:ext>
              </a:extLst>
            </p:cNvPr>
            <p:cNvSpPr txBox="1">
              <a:spLocks noChangeArrowheads="1"/>
            </p:cNvSpPr>
            <p:nvPr/>
          </p:nvSpPr>
          <p:spPr bwMode="auto">
            <a:xfrm>
              <a:off x="2476" y="2016"/>
              <a:ext cx="980"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Sympathetic and friendly</a:t>
              </a:r>
            </a:p>
          </p:txBody>
        </p:sp>
        <p:sp>
          <p:nvSpPr>
            <p:cNvPr id="48166" name="Text Box 25">
              <a:extLst>
                <a:ext uri="{FF2B5EF4-FFF2-40B4-BE49-F238E27FC236}">
                  <a16:creationId xmlns:a16="http://schemas.microsoft.com/office/drawing/2014/main" id="{F25767F0-2508-4C4C-C3F0-09E3B6C3CE13}"/>
                </a:ext>
              </a:extLst>
            </p:cNvPr>
            <p:cNvSpPr txBox="1">
              <a:spLocks noChangeArrowheads="1"/>
            </p:cNvSpPr>
            <p:nvPr/>
          </p:nvSpPr>
          <p:spPr bwMode="auto">
            <a:xfrm>
              <a:off x="3610" y="2016"/>
              <a:ext cx="1094"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Insightful and enthusiastic</a:t>
              </a:r>
            </a:p>
          </p:txBody>
        </p:sp>
        <p:sp>
          <p:nvSpPr>
            <p:cNvPr id="48167" name="Text Box 26">
              <a:extLst>
                <a:ext uri="{FF2B5EF4-FFF2-40B4-BE49-F238E27FC236}">
                  <a16:creationId xmlns:a16="http://schemas.microsoft.com/office/drawing/2014/main" id="{640B8CBD-46CF-02AB-B20F-2301971AB789}"/>
                </a:ext>
              </a:extLst>
            </p:cNvPr>
            <p:cNvSpPr txBox="1">
              <a:spLocks noChangeArrowheads="1"/>
            </p:cNvSpPr>
            <p:nvPr/>
          </p:nvSpPr>
          <p:spPr bwMode="auto">
            <a:xfrm>
              <a:off x="4710" y="2016"/>
              <a:ext cx="1050"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Logical and analytical</a:t>
              </a:r>
            </a:p>
          </p:txBody>
        </p:sp>
      </p:grpSp>
      <p:sp>
        <p:nvSpPr>
          <p:cNvPr id="48147" name="Text Box 27">
            <a:extLst>
              <a:ext uri="{FF2B5EF4-FFF2-40B4-BE49-F238E27FC236}">
                <a16:creationId xmlns:a16="http://schemas.microsoft.com/office/drawing/2014/main" id="{B977A3D8-F7BA-546A-8F6E-D9773A5436A7}"/>
              </a:ext>
            </a:extLst>
          </p:cNvPr>
          <p:cNvSpPr txBox="1">
            <a:spLocks noChangeArrowheads="1"/>
          </p:cNvSpPr>
          <p:nvPr/>
        </p:nvSpPr>
        <p:spPr bwMode="auto">
          <a:xfrm>
            <a:off x="228600" y="3685443"/>
            <a:ext cx="1905000"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Find scope for their interests in</a:t>
            </a:r>
          </a:p>
        </p:txBody>
      </p:sp>
      <p:sp>
        <p:nvSpPr>
          <p:cNvPr id="48148" name="Line 28">
            <a:extLst>
              <a:ext uri="{FF2B5EF4-FFF2-40B4-BE49-F238E27FC236}">
                <a16:creationId xmlns:a16="http://schemas.microsoft.com/office/drawing/2014/main" id="{6C37EF92-06D9-BF8B-3EFB-F15103167321}"/>
              </a:ext>
            </a:extLst>
          </p:cNvPr>
          <p:cNvSpPr>
            <a:spLocks noChangeShapeType="1"/>
          </p:cNvSpPr>
          <p:nvPr/>
        </p:nvSpPr>
        <p:spPr bwMode="auto">
          <a:xfrm>
            <a:off x="457200" y="2038350"/>
            <a:ext cx="84582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8149" name="Line 29">
            <a:extLst>
              <a:ext uri="{FF2B5EF4-FFF2-40B4-BE49-F238E27FC236}">
                <a16:creationId xmlns:a16="http://schemas.microsoft.com/office/drawing/2014/main" id="{54659A6B-4941-7DD3-300C-285EB79C660C}"/>
              </a:ext>
            </a:extLst>
          </p:cNvPr>
          <p:cNvSpPr>
            <a:spLocks noChangeShapeType="1"/>
          </p:cNvSpPr>
          <p:nvPr/>
        </p:nvSpPr>
        <p:spPr bwMode="auto">
          <a:xfrm>
            <a:off x="457200" y="2897066"/>
            <a:ext cx="84582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8150" name="Line 30">
            <a:extLst>
              <a:ext uri="{FF2B5EF4-FFF2-40B4-BE49-F238E27FC236}">
                <a16:creationId xmlns:a16="http://schemas.microsoft.com/office/drawing/2014/main" id="{5A75729F-483A-4ADC-6629-1B4026D68D8D}"/>
              </a:ext>
            </a:extLst>
          </p:cNvPr>
          <p:cNvSpPr>
            <a:spLocks noChangeShapeType="1"/>
          </p:cNvSpPr>
          <p:nvPr/>
        </p:nvSpPr>
        <p:spPr bwMode="auto">
          <a:xfrm>
            <a:off x="457200" y="3574074"/>
            <a:ext cx="84582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8151" name="Line 31">
            <a:extLst>
              <a:ext uri="{FF2B5EF4-FFF2-40B4-BE49-F238E27FC236}">
                <a16:creationId xmlns:a16="http://schemas.microsoft.com/office/drawing/2014/main" id="{5A3BB6C5-4C20-6FD0-5969-1676BFFA5DB7}"/>
              </a:ext>
            </a:extLst>
          </p:cNvPr>
          <p:cNvSpPr>
            <a:spLocks noChangeShapeType="1"/>
          </p:cNvSpPr>
          <p:nvPr/>
        </p:nvSpPr>
        <p:spPr bwMode="auto">
          <a:xfrm>
            <a:off x="457200" y="4488474"/>
            <a:ext cx="84582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sz="2215"/>
          </a:p>
        </p:txBody>
      </p:sp>
      <p:sp>
        <p:nvSpPr>
          <p:cNvPr id="48152" name="Text Box 32">
            <a:extLst>
              <a:ext uri="{FF2B5EF4-FFF2-40B4-BE49-F238E27FC236}">
                <a16:creationId xmlns:a16="http://schemas.microsoft.com/office/drawing/2014/main" id="{4EE2C723-C61F-3265-8EDA-3A4A0EB63FC7}"/>
              </a:ext>
            </a:extLst>
          </p:cNvPr>
          <p:cNvSpPr txBox="1">
            <a:spLocks noChangeArrowheads="1"/>
          </p:cNvSpPr>
          <p:nvPr/>
        </p:nvSpPr>
        <p:spPr bwMode="auto">
          <a:xfrm>
            <a:off x="3886200" y="1674936"/>
            <a:ext cx="676788" cy="31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Facts</a:t>
            </a:r>
          </a:p>
        </p:txBody>
      </p:sp>
      <p:sp>
        <p:nvSpPr>
          <p:cNvPr id="48153" name="Text Box 33">
            <a:extLst>
              <a:ext uri="{FF2B5EF4-FFF2-40B4-BE49-F238E27FC236}">
                <a16:creationId xmlns:a16="http://schemas.microsoft.com/office/drawing/2014/main" id="{97719B26-F4DA-8F70-D84A-B52383C1A71A}"/>
              </a:ext>
            </a:extLst>
          </p:cNvPr>
          <p:cNvSpPr txBox="1">
            <a:spLocks noChangeArrowheads="1"/>
          </p:cNvSpPr>
          <p:nvPr/>
        </p:nvSpPr>
        <p:spPr bwMode="auto">
          <a:xfrm>
            <a:off x="7460274" y="1674936"/>
            <a:ext cx="1231427" cy="31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Possibilities</a:t>
            </a:r>
          </a:p>
        </p:txBody>
      </p:sp>
      <p:sp>
        <p:nvSpPr>
          <p:cNvPr id="48154" name="Text Box 34">
            <a:extLst>
              <a:ext uri="{FF2B5EF4-FFF2-40B4-BE49-F238E27FC236}">
                <a16:creationId xmlns:a16="http://schemas.microsoft.com/office/drawing/2014/main" id="{2362098D-D21B-9843-DC78-61EADA06DA06}"/>
              </a:ext>
            </a:extLst>
          </p:cNvPr>
          <p:cNvSpPr txBox="1">
            <a:spLocks noChangeArrowheads="1"/>
          </p:cNvSpPr>
          <p:nvPr/>
        </p:nvSpPr>
        <p:spPr bwMode="auto">
          <a:xfrm>
            <a:off x="2108689" y="3641482"/>
            <a:ext cx="1777511" cy="77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Technical skills with objects and facts </a:t>
            </a:r>
          </a:p>
        </p:txBody>
      </p:sp>
      <p:sp>
        <p:nvSpPr>
          <p:cNvPr id="48155" name="Text Box 35">
            <a:extLst>
              <a:ext uri="{FF2B5EF4-FFF2-40B4-BE49-F238E27FC236}">
                <a16:creationId xmlns:a16="http://schemas.microsoft.com/office/drawing/2014/main" id="{F24CCEB2-02AE-6F90-FE77-5467B37FEA4F}"/>
              </a:ext>
            </a:extLst>
          </p:cNvPr>
          <p:cNvSpPr txBox="1">
            <a:spLocks noChangeArrowheads="1"/>
          </p:cNvSpPr>
          <p:nvPr/>
        </p:nvSpPr>
        <p:spPr bwMode="auto">
          <a:xfrm>
            <a:off x="3930162" y="3641482"/>
            <a:ext cx="1556238" cy="77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Practical help and services for people</a:t>
            </a:r>
          </a:p>
        </p:txBody>
      </p:sp>
      <p:sp>
        <p:nvSpPr>
          <p:cNvPr id="48156" name="Text Box 36">
            <a:extLst>
              <a:ext uri="{FF2B5EF4-FFF2-40B4-BE49-F238E27FC236}">
                <a16:creationId xmlns:a16="http://schemas.microsoft.com/office/drawing/2014/main" id="{149AD0C5-E6C3-53AD-F93D-F1FF0CED5220}"/>
              </a:ext>
            </a:extLst>
          </p:cNvPr>
          <p:cNvSpPr txBox="1">
            <a:spLocks noChangeArrowheads="1"/>
          </p:cNvSpPr>
          <p:nvPr/>
        </p:nvSpPr>
        <p:spPr bwMode="auto">
          <a:xfrm>
            <a:off x="5731120" y="3641482"/>
            <a:ext cx="1736480" cy="77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Understanding and encouraging people</a:t>
            </a:r>
          </a:p>
        </p:txBody>
      </p:sp>
      <p:sp>
        <p:nvSpPr>
          <p:cNvPr id="48157" name="Text Box 37">
            <a:extLst>
              <a:ext uri="{FF2B5EF4-FFF2-40B4-BE49-F238E27FC236}">
                <a16:creationId xmlns:a16="http://schemas.microsoft.com/office/drawing/2014/main" id="{EFFAC510-03D5-B5B7-0F12-6BBEA5C27EDD}"/>
              </a:ext>
            </a:extLst>
          </p:cNvPr>
          <p:cNvSpPr txBox="1">
            <a:spLocks noChangeArrowheads="1"/>
          </p:cNvSpPr>
          <p:nvPr/>
        </p:nvSpPr>
        <p:spPr bwMode="auto">
          <a:xfrm>
            <a:off x="7477859" y="3641482"/>
            <a:ext cx="1666142" cy="77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Theoretical and technical frameworks</a:t>
            </a:r>
          </a:p>
        </p:txBody>
      </p:sp>
      <p:sp>
        <p:nvSpPr>
          <p:cNvPr id="48158" name="Text Box 38">
            <a:extLst>
              <a:ext uri="{FF2B5EF4-FFF2-40B4-BE49-F238E27FC236}">
                <a16:creationId xmlns:a16="http://schemas.microsoft.com/office/drawing/2014/main" id="{BCD2F19A-7E71-1E73-A748-0C108541FB9A}"/>
              </a:ext>
            </a:extLst>
          </p:cNvPr>
          <p:cNvSpPr txBox="1">
            <a:spLocks noChangeArrowheads="1"/>
          </p:cNvSpPr>
          <p:nvPr/>
        </p:nvSpPr>
        <p:spPr bwMode="auto">
          <a:xfrm>
            <a:off x="228600" y="4558813"/>
            <a:ext cx="1905000" cy="31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1477" b="0">
                <a:latin typeface="Comic Sans MS" panose="030F0902030302020204" pitchFamily="66" charset="0"/>
              </a:rPr>
              <a:t>For example:</a:t>
            </a:r>
          </a:p>
        </p:txBody>
      </p:sp>
      <p:sp>
        <p:nvSpPr>
          <p:cNvPr id="48159" name="Text Box 39">
            <a:extLst>
              <a:ext uri="{FF2B5EF4-FFF2-40B4-BE49-F238E27FC236}">
                <a16:creationId xmlns:a16="http://schemas.microsoft.com/office/drawing/2014/main" id="{A26273CE-6168-B7F8-04F8-FA799F389F76}"/>
              </a:ext>
            </a:extLst>
          </p:cNvPr>
          <p:cNvSpPr txBox="1">
            <a:spLocks noChangeArrowheads="1"/>
          </p:cNvSpPr>
          <p:nvPr/>
        </p:nvSpPr>
        <p:spPr bwMode="auto">
          <a:xfrm>
            <a:off x="2108689" y="4558812"/>
            <a:ext cx="1701311" cy="16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buFontTx/>
              <a:buChar char="•"/>
            </a:pPr>
            <a:r>
              <a:rPr lang="en-GB" altLang="en-FR" sz="1292" b="0">
                <a:latin typeface="Comic Sans MS" panose="030F0902030302020204" pitchFamily="66" charset="0"/>
              </a:rPr>
              <a:t>Applied Science</a:t>
            </a:r>
          </a:p>
          <a:p>
            <a:pPr>
              <a:buFontTx/>
              <a:buChar char="•"/>
            </a:pPr>
            <a:r>
              <a:rPr lang="en-GB" altLang="en-FR" sz="1292" b="0">
                <a:latin typeface="Comic Sans MS" panose="030F0902030302020204" pitchFamily="66" charset="0"/>
              </a:rPr>
              <a:t>Business</a:t>
            </a:r>
          </a:p>
          <a:p>
            <a:pPr>
              <a:buFontTx/>
              <a:buChar char="•"/>
            </a:pPr>
            <a:r>
              <a:rPr lang="en-GB" altLang="en-FR" sz="1292" b="0">
                <a:latin typeface="Comic Sans MS" panose="030F0902030302020204" pitchFamily="66" charset="0"/>
              </a:rPr>
              <a:t>Administration</a:t>
            </a:r>
          </a:p>
          <a:p>
            <a:pPr>
              <a:buFontTx/>
              <a:buChar char="•"/>
            </a:pPr>
            <a:r>
              <a:rPr lang="en-GB" altLang="en-FR" sz="1292" b="0">
                <a:latin typeface="Comic Sans MS" panose="030F0902030302020204" pitchFamily="66" charset="0"/>
              </a:rPr>
              <a:t>Banking</a:t>
            </a:r>
          </a:p>
          <a:p>
            <a:pPr>
              <a:buFontTx/>
              <a:buChar char="•"/>
            </a:pPr>
            <a:r>
              <a:rPr lang="en-GB" altLang="en-FR" sz="1292" b="0">
                <a:latin typeface="Comic Sans MS" panose="030F0902030302020204" pitchFamily="66" charset="0"/>
              </a:rPr>
              <a:t>Law enforcement</a:t>
            </a:r>
          </a:p>
          <a:p>
            <a:pPr>
              <a:buFontTx/>
              <a:buChar char="•"/>
            </a:pPr>
            <a:r>
              <a:rPr lang="en-GB" altLang="en-FR" sz="1292" b="0">
                <a:latin typeface="Comic Sans MS" panose="030F0902030302020204" pitchFamily="66" charset="0"/>
              </a:rPr>
              <a:t>Production</a:t>
            </a:r>
          </a:p>
          <a:p>
            <a:pPr>
              <a:buFontTx/>
              <a:buChar char="•"/>
            </a:pPr>
            <a:r>
              <a:rPr lang="en-GB" altLang="en-FR" sz="1292" b="0">
                <a:latin typeface="Comic Sans MS" panose="030F0902030302020204" pitchFamily="66" charset="0"/>
              </a:rPr>
              <a:t>Construction</a:t>
            </a:r>
          </a:p>
          <a:p>
            <a:pPr>
              <a:buFontTx/>
              <a:buChar char="•"/>
            </a:pPr>
            <a:endParaRPr lang="en-GB" altLang="en-FR" sz="1292" b="0">
              <a:latin typeface="Comic Sans MS" panose="030F0902030302020204" pitchFamily="66" charset="0"/>
            </a:endParaRPr>
          </a:p>
        </p:txBody>
      </p:sp>
      <p:sp>
        <p:nvSpPr>
          <p:cNvPr id="48160" name="Text Box 40">
            <a:extLst>
              <a:ext uri="{FF2B5EF4-FFF2-40B4-BE49-F238E27FC236}">
                <a16:creationId xmlns:a16="http://schemas.microsoft.com/office/drawing/2014/main" id="{A3D06D20-74AD-45B9-C6BB-D627DBC87827}"/>
              </a:ext>
            </a:extLst>
          </p:cNvPr>
          <p:cNvSpPr txBox="1">
            <a:spLocks noChangeArrowheads="1"/>
          </p:cNvSpPr>
          <p:nvPr/>
        </p:nvSpPr>
        <p:spPr bwMode="auto">
          <a:xfrm>
            <a:off x="3930162" y="4558812"/>
            <a:ext cx="1708638" cy="148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buFontTx/>
              <a:buChar char="•"/>
            </a:pPr>
            <a:r>
              <a:rPr lang="en-GB" altLang="en-FR" sz="1292" b="0">
                <a:latin typeface="Comic Sans MS" panose="030F0902030302020204" pitchFamily="66" charset="0"/>
              </a:rPr>
              <a:t>Health care</a:t>
            </a:r>
          </a:p>
          <a:p>
            <a:pPr>
              <a:buFontTx/>
              <a:buChar char="•"/>
            </a:pPr>
            <a:r>
              <a:rPr lang="en-GB" altLang="en-FR" sz="1292" b="0">
                <a:latin typeface="Comic Sans MS" panose="030F0902030302020204" pitchFamily="66" charset="0"/>
              </a:rPr>
              <a:t>Community service</a:t>
            </a:r>
          </a:p>
          <a:p>
            <a:pPr>
              <a:buFontTx/>
              <a:buChar char="•"/>
            </a:pPr>
            <a:r>
              <a:rPr lang="en-GB" altLang="en-FR" sz="1292" b="0">
                <a:latin typeface="Comic Sans MS" panose="030F0902030302020204" pitchFamily="66" charset="0"/>
              </a:rPr>
              <a:t>Teaching</a:t>
            </a:r>
          </a:p>
          <a:p>
            <a:pPr>
              <a:buFontTx/>
              <a:buChar char="•"/>
            </a:pPr>
            <a:r>
              <a:rPr lang="en-GB" altLang="en-FR" sz="1292" b="0">
                <a:latin typeface="Comic Sans MS" panose="030F0902030302020204" pitchFamily="66" charset="0"/>
              </a:rPr>
              <a:t>Supervision</a:t>
            </a:r>
          </a:p>
          <a:p>
            <a:pPr>
              <a:buFontTx/>
              <a:buChar char="•"/>
            </a:pPr>
            <a:r>
              <a:rPr lang="en-GB" altLang="en-FR" sz="1292" b="0">
                <a:latin typeface="Comic Sans MS" panose="030F0902030302020204" pitchFamily="66" charset="0"/>
              </a:rPr>
              <a:t>Religious service</a:t>
            </a:r>
          </a:p>
          <a:p>
            <a:pPr>
              <a:buFontTx/>
              <a:buChar char="•"/>
            </a:pPr>
            <a:r>
              <a:rPr lang="en-GB" altLang="en-FR" sz="1292" b="0">
                <a:latin typeface="Comic Sans MS" panose="030F0902030302020204" pitchFamily="66" charset="0"/>
              </a:rPr>
              <a:t>Support services</a:t>
            </a:r>
          </a:p>
          <a:p>
            <a:pPr>
              <a:buFontTx/>
              <a:buChar char="•"/>
            </a:pPr>
            <a:r>
              <a:rPr lang="en-GB" altLang="en-FR" sz="1292" b="0">
                <a:latin typeface="Comic Sans MS" panose="030F0902030302020204" pitchFamily="66" charset="0"/>
              </a:rPr>
              <a:t>Sales</a:t>
            </a:r>
          </a:p>
        </p:txBody>
      </p:sp>
      <p:sp>
        <p:nvSpPr>
          <p:cNvPr id="48161" name="Text Box 41">
            <a:extLst>
              <a:ext uri="{FF2B5EF4-FFF2-40B4-BE49-F238E27FC236}">
                <a16:creationId xmlns:a16="http://schemas.microsoft.com/office/drawing/2014/main" id="{9AAF4838-1CB2-07C3-1238-C348BC50EAD7}"/>
              </a:ext>
            </a:extLst>
          </p:cNvPr>
          <p:cNvSpPr txBox="1">
            <a:spLocks noChangeArrowheads="1"/>
          </p:cNvSpPr>
          <p:nvPr/>
        </p:nvSpPr>
        <p:spPr bwMode="auto">
          <a:xfrm>
            <a:off x="5731120" y="4558812"/>
            <a:ext cx="1736480" cy="16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buFontTx/>
              <a:buChar char="•"/>
            </a:pPr>
            <a:r>
              <a:rPr lang="en-GB" altLang="en-FR" sz="1292" b="0">
                <a:latin typeface="Comic Sans MS" panose="030F0902030302020204" pitchFamily="66" charset="0"/>
              </a:rPr>
              <a:t>Psychology</a:t>
            </a:r>
          </a:p>
          <a:p>
            <a:pPr>
              <a:buFontTx/>
              <a:buChar char="•"/>
            </a:pPr>
            <a:r>
              <a:rPr lang="en-GB" altLang="en-FR" sz="1292" b="0">
                <a:latin typeface="Comic Sans MS" panose="030F0902030302020204" pitchFamily="66" charset="0"/>
              </a:rPr>
              <a:t>Human resources</a:t>
            </a:r>
          </a:p>
          <a:p>
            <a:pPr>
              <a:buFontTx/>
              <a:buChar char="•"/>
            </a:pPr>
            <a:r>
              <a:rPr lang="en-GB" altLang="en-FR" sz="1292" b="0">
                <a:latin typeface="Comic Sans MS" panose="030F0902030302020204" pitchFamily="66" charset="0"/>
              </a:rPr>
              <a:t>Teaching</a:t>
            </a:r>
          </a:p>
          <a:p>
            <a:pPr>
              <a:buFontTx/>
              <a:buChar char="•"/>
            </a:pPr>
            <a:r>
              <a:rPr lang="en-GB" altLang="en-FR" sz="1292" b="0">
                <a:latin typeface="Comic Sans MS" panose="030F0902030302020204" pitchFamily="66" charset="0"/>
              </a:rPr>
              <a:t>Research</a:t>
            </a:r>
          </a:p>
          <a:p>
            <a:pPr>
              <a:buFontTx/>
              <a:buChar char="•"/>
            </a:pPr>
            <a:r>
              <a:rPr lang="en-GB" altLang="en-FR" sz="1292" b="0">
                <a:latin typeface="Comic Sans MS" panose="030F0902030302020204" pitchFamily="66" charset="0"/>
              </a:rPr>
              <a:t>Literature</a:t>
            </a:r>
          </a:p>
          <a:p>
            <a:pPr>
              <a:buFontTx/>
              <a:buChar char="•"/>
            </a:pPr>
            <a:r>
              <a:rPr lang="en-GB" altLang="en-FR" sz="1292" b="0">
                <a:latin typeface="Comic Sans MS" panose="030F0902030302020204" pitchFamily="66" charset="0"/>
              </a:rPr>
              <a:t>Religious service</a:t>
            </a:r>
          </a:p>
          <a:p>
            <a:pPr>
              <a:buFontTx/>
              <a:buChar char="•"/>
            </a:pPr>
            <a:r>
              <a:rPr lang="en-GB" altLang="en-FR" sz="1292" b="0">
                <a:latin typeface="Comic Sans MS" panose="030F0902030302020204" pitchFamily="66" charset="0"/>
              </a:rPr>
              <a:t>Health care</a:t>
            </a:r>
          </a:p>
          <a:p>
            <a:pPr>
              <a:buFontTx/>
              <a:buChar char="•"/>
            </a:pPr>
            <a:r>
              <a:rPr lang="en-GB" altLang="en-FR" sz="1292" b="0">
                <a:latin typeface="Comic Sans MS" panose="030F0902030302020204" pitchFamily="66" charset="0"/>
              </a:rPr>
              <a:t>Art and music</a:t>
            </a:r>
          </a:p>
        </p:txBody>
      </p:sp>
      <p:sp>
        <p:nvSpPr>
          <p:cNvPr id="48162" name="Text Box 42">
            <a:extLst>
              <a:ext uri="{FF2B5EF4-FFF2-40B4-BE49-F238E27FC236}">
                <a16:creationId xmlns:a16="http://schemas.microsoft.com/office/drawing/2014/main" id="{8E52538D-5905-1AEA-F761-07CC785396D0}"/>
              </a:ext>
            </a:extLst>
          </p:cNvPr>
          <p:cNvSpPr txBox="1">
            <a:spLocks noChangeArrowheads="1"/>
          </p:cNvSpPr>
          <p:nvPr/>
        </p:nvSpPr>
        <p:spPr bwMode="auto">
          <a:xfrm>
            <a:off x="7477859" y="4558812"/>
            <a:ext cx="1666142" cy="148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buFontTx/>
              <a:buChar char="•"/>
            </a:pPr>
            <a:r>
              <a:rPr lang="en-GB" altLang="en-FR" sz="1292" b="0">
                <a:latin typeface="Comic Sans MS" panose="030F0902030302020204" pitchFamily="66" charset="0"/>
              </a:rPr>
              <a:t>Physical science</a:t>
            </a:r>
          </a:p>
          <a:p>
            <a:pPr>
              <a:buFontTx/>
              <a:buChar char="•"/>
            </a:pPr>
            <a:r>
              <a:rPr lang="en-GB" altLang="en-FR" sz="1292" b="0">
                <a:latin typeface="Comic Sans MS" panose="030F0902030302020204" pitchFamily="66" charset="0"/>
              </a:rPr>
              <a:t>Research</a:t>
            </a:r>
          </a:p>
          <a:p>
            <a:pPr>
              <a:buFontTx/>
              <a:buChar char="•"/>
            </a:pPr>
            <a:r>
              <a:rPr lang="en-GB" altLang="en-FR" sz="1292" b="0">
                <a:latin typeface="Comic Sans MS" panose="030F0902030302020204" pitchFamily="66" charset="0"/>
              </a:rPr>
              <a:t>Management</a:t>
            </a:r>
          </a:p>
          <a:p>
            <a:pPr>
              <a:buFontTx/>
              <a:buChar char="•"/>
            </a:pPr>
            <a:r>
              <a:rPr lang="en-GB" altLang="en-FR" sz="1292" b="0">
                <a:latin typeface="Comic Sans MS" panose="030F0902030302020204" pitchFamily="66" charset="0"/>
              </a:rPr>
              <a:t>Computers</a:t>
            </a:r>
          </a:p>
          <a:p>
            <a:pPr>
              <a:buFontTx/>
              <a:buChar char="•"/>
            </a:pPr>
            <a:r>
              <a:rPr lang="en-GB" altLang="en-FR" sz="1292" b="0">
                <a:latin typeface="Comic Sans MS" panose="030F0902030302020204" pitchFamily="66" charset="0"/>
              </a:rPr>
              <a:t>Law</a:t>
            </a:r>
          </a:p>
          <a:p>
            <a:pPr>
              <a:buFontTx/>
              <a:buChar char="•"/>
            </a:pPr>
            <a:r>
              <a:rPr lang="en-GB" altLang="en-FR" sz="1292" b="0">
                <a:latin typeface="Comic Sans MS" panose="030F0902030302020204" pitchFamily="66" charset="0"/>
              </a:rPr>
              <a:t>Engineering</a:t>
            </a:r>
          </a:p>
          <a:p>
            <a:pPr>
              <a:buFontTx/>
              <a:buChar char="•"/>
            </a:pPr>
            <a:r>
              <a:rPr lang="en-GB" altLang="en-FR" sz="1292" b="0">
                <a:latin typeface="Comic Sans MS" panose="030F0902030302020204" pitchFamily="66" charset="0"/>
              </a:rPr>
              <a:t>Technical work</a:t>
            </a:r>
          </a:p>
        </p:txBody>
      </p:sp>
      <p:sp>
        <p:nvSpPr>
          <p:cNvPr id="48163" name="Text Box 43">
            <a:extLst>
              <a:ext uri="{FF2B5EF4-FFF2-40B4-BE49-F238E27FC236}">
                <a16:creationId xmlns:a16="http://schemas.microsoft.com/office/drawing/2014/main" id="{837F4811-2783-6E09-F01B-03879E181171}"/>
              </a:ext>
            </a:extLst>
          </p:cNvPr>
          <p:cNvSpPr txBox="1">
            <a:spLocks noChangeArrowheads="1"/>
          </p:cNvSpPr>
          <p:nvPr/>
        </p:nvSpPr>
        <p:spPr bwMode="auto">
          <a:xfrm>
            <a:off x="212481" y="6396404"/>
            <a:ext cx="2409634" cy="20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GB" altLang="en-FR" sz="738" b="0">
                <a:latin typeface="Comic Sans MS" panose="030F0902030302020204" pitchFamily="66" charset="0"/>
              </a:rPr>
              <a:t>Source: Introduction to type. Isabel Briggs Myers</a:t>
            </a:r>
          </a:p>
        </p:txBody>
      </p:sp>
    </p:spTree>
    <p:extLst>
      <p:ext uri="{BB962C8B-B14F-4D97-AF65-F5344CB8AC3E}">
        <p14:creationId xmlns:p14="http://schemas.microsoft.com/office/powerpoint/2010/main" val="395687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192" y="304800"/>
            <a:ext cx="8458200" cy="990600"/>
          </a:xfrm>
        </p:spPr>
        <p:txBody>
          <a:bodyPr/>
          <a:lstStyle/>
          <a:p>
            <a:r>
              <a:rPr lang="en-US" sz="2800" dirty="0">
                <a:solidFill>
                  <a:srgbClr val="000099"/>
                </a:solidFill>
                <a:effectLst>
                  <a:outerShdw blurRad="38100" dist="38100" dir="2700000" algn="tl">
                    <a:srgbClr val="000000">
                      <a:alpha val="43137"/>
                    </a:srgbClr>
                  </a:outerShdw>
                </a:effectLst>
              </a:rPr>
              <a:t>Compare the dimensions of the Big 5 personality assessment and Carl Jung mental processes</a:t>
            </a:r>
            <a:br>
              <a:rPr lang="en-US" sz="2800" dirty="0">
                <a:solidFill>
                  <a:srgbClr val="000099"/>
                </a:solidFill>
                <a:effectLst>
                  <a:outerShdw blurRad="38100" dist="38100" dir="2700000" algn="tl">
                    <a:srgbClr val="000000">
                      <a:alpha val="43137"/>
                    </a:srgbClr>
                  </a:outerShdw>
                </a:effectLst>
              </a:rPr>
            </a:br>
            <a:endParaRPr lang="en-US" sz="2800" dirty="0">
              <a:solidFill>
                <a:srgbClr val="000099"/>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17</a:t>
            </a:fld>
            <a:endParaRPr lang="en-US"/>
          </a:p>
        </p:txBody>
      </p:sp>
      <p:graphicFrame>
        <p:nvGraphicFramePr>
          <p:cNvPr id="6" name="Table 5">
            <a:extLst>
              <a:ext uri="{FF2B5EF4-FFF2-40B4-BE49-F238E27FC236}">
                <a16:creationId xmlns:a16="http://schemas.microsoft.com/office/drawing/2014/main" id="{A72BF100-3D11-9ECE-32F6-C906D5F5EC65}"/>
              </a:ext>
            </a:extLst>
          </p:cNvPr>
          <p:cNvGraphicFramePr>
            <a:graphicFrameLocks noGrp="1"/>
          </p:cNvGraphicFramePr>
          <p:nvPr>
            <p:extLst>
              <p:ext uri="{D42A27DB-BD31-4B8C-83A1-F6EECF244321}">
                <p14:modId xmlns:p14="http://schemas.microsoft.com/office/powerpoint/2010/main" val="3338161889"/>
              </p:ext>
            </p:extLst>
          </p:nvPr>
        </p:nvGraphicFramePr>
        <p:xfrm>
          <a:off x="542192" y="1546860"/>
          <a:ext cx="7763608" cy="4015741"/>
        </p:xfrm>
        <a:graphic>
          <a:graphicData uri="http://schemas.openxmlformats.org/drawingml/2006/table">
            <a:tbl>
              <a:tblPr firstRow="1" bandRow="1">
                <a:tableStyleId>{5940675A-B579-460E-94D1-54222C63F5DA}</a:tableStyleId>
              </a:tblPr>
              <a:tblGrid>
                <a:gridCol w="3510217">
                  <a:extLst>
                    <a:ext uri="{9D8B030D-6E8A-4147-A177-3AD203B41FA5}">
                      <a16:colId xmlns:a16="http://schemas.microsoft.com/office/drawing/2014/main" val="4102016842"/>
                    </a:ext>
                  </a:extLst>
                </a:gridCol>
                <a:gridCol w="4253391">
                  <a:extLst>
                    <a:ext uri="{9D8B030D-6E8A-4147-A177-3AD203B41FA5}">
                      <a16:colId xmlns:a16="http://schemas.microsoft.com/office/drawing/2014/main" val="3873639986"/>
                    </a:ext>
                  </a:extLst>
                </a:gridCol>
              </a:tblGrid>
              <a:tr h="1030516">
                <a:tc>
                  <a:txBody>
                    <a:bodyPr/>
                    <a:lstStyle/>
                    <a:p>
                      <a:r>
                        <a:rPr lang="en-US" sz="2400" b="1" dirty="0"/>
                        <a:t>Big Five Traits</a:t>
                      </a:r>
                    </a:p>
                  </a:txBody>
                  <a:tcPr/>
                </a:tc>
                <a:tc>
                  <a:txBody>
                    <a:bodyPr/>
                    <a:lstStyle/>
                    <a:p>
                      <a:r>
                        <a:rPr lang="en-US" sz="2400" b="1" dirty="0"/>
                        <a:t>Jungian Mental Functions Dominant or </a:t>
                      </a:r>
                      <a:r>
                        <a:rPr lang="en-US" sz="2400" b="1" dirty="0" err="1"/>
                        <a:t>Auxilary</a:t>
                      </a:r>
                      <a:endParaRPr lang="en-US" sz="2400" b="1" dirty="0"/>
                    </a:p>
                  </a:txBody>
                  <a:tcPr/>
                </a:tc>
                <a:extLst>
                  <a:ext uri="{0D108BD9-81ED-4DB2-BD59-A6C34878D82A}">
                    <a16:rowId xmlns:a16="http://schemas.microsoft.com/office/drawing/2014/main" val="2267833089"/>
                  </a:ext>
                </a:extLst>
              </a:tr>
              <a:tr h="597045">
                <a:tc>
                  <a:txBody>
                    <a:bodyPr/>
                    <a:lstStyle/>
                    <a:p>
                      <a:r>
                        <a:rPr lang="en-US" sz="2400" dirty="0"/>
                        <a:t>Openness</a:t>
                      </a:r>
                    </a:p>
                  </a:txBody>
                  <a:tcPr/>
                </a:tc>
                <a:tc>
                  <a:txBody>
                    <a:bodyPr/>
                    <a:lstStyle/>
                    <a:p>
                      <a:r>
                        <a:rPr lang="en-US" sz="2400" dirty="0"/>
                        <a:t>Ne or Se (P types)</a:t>
                      </a:r>
                    </a:p>
                  </a:txBody>
                  <a:tcPr/>
                </a:tc>
                <a:extLst>
                  <a:ext uri="{0D108BD9-81ED-4DB2-BD59-A6C34878D82A}">
                    <a16:rowId xmlns:a16="http://schemas.microsoft.com/office/drawing/2014/main" val="1176318632"/>
                  </a:ext>
                </a:extLst>
              </a:tr>
              <a:tr h="597045">
                <a:tc>
                  <a:txBody>
                    <a:bodyPr/>
                    <a:lstStyle/>
                    <a:p>
                      <a:r>
                        <a:rPr lang="en-US" sz="2400" dirty="0"/>
                        <a:t>Conscientiousness</a:t>
                      </a:r>
                    </a:p>
                  </a:txBody>
                  <a:tcPr/>
                </a:tc>
                <a:tc>
                  <a:txBody>
                    <a:bodyPr/>
                    <a:lstStyle/>
                    <a:p>
                      <a:r>
                        <a:rPr lang="en-US" sz="2400" dirty="0" err="1"/>
                        <a:t>Te</a:t>
                      </a:r>
                      <a:r>
                        <a:rPr lang="en-US" sz="2400" dirty="0"/>
                        <a:t> or Fe (J types)</a:t>
                      </a:r>
                    </a:p>
                  </a:txBody>
                  <a:tcPr/>
                </a:tc>
                <a:extLst>
                  <a:ext uri="{0D108BD9-81ED-4DB2-BD59-A6C34878D82A}">
                    <a16:rowId xmlns:a16="http://schemas.microsoft.com/office/drawing/2014/main" val="1790192067"/>
                  </a:ext>
                </a:extLst>
              </a:tr>
              <a:tr h="597045">
                <a:tc>
                  <a:txBody>
                    <a:bodyPr/>
                    <a:lstStyle/>
                    <a:p>
                      <a:r>
                        <a:rPr lang="en-US" sz="2400" dirty="0"/>
                        <a:t>Extraversion</a:t>
                      </a:r>
                    </a:p>
                  </a:txBody>
                  <a:tcPr/>
                </a:tc>
                <a:tc>
                  <a:txBody>
                    <a:bodyPr/>
                    <a:lstStyle/>
                    <a:p>
                      <a:r>
                        <a:rPr lang="en-US" sz="2400" dirty="0"/>
                        <a:t>Extraversion </a:t>
                      </a:r>
                    </a:p>
                  </a:txBody>
                  <a:tcPr/>
                </a:tc>
                <a:extLst>
                  <a:ext uri="{0D108BD9-81ED-4DB2-BD59-A6C34878D82A}">
                    <a16:rowId xmlns:a16="http://schemas.microsoft.com/office/drawing/2014/main" val="3859293783"/>
                  </a:ext>
                </a:extLst>
              </a:tr>
              <a:tr h="597045">
                <a:tc>
                  <a:txBody>
                    <a:bodyPr/>
                    <a:lstStyle/>
                    <a:p>
                      <a:r>
                        <a:rPr lang="en-US" sz="2400" dirty="0"/>
                        <a:t>Agreeableness</a:t>
                      </a:r>
                    </a:p>
                  </a:txBody>
                  <a:tcPr/>
                </a:tc>
                <a:tc>
                  <a:txBody>
                    <a:bodyPr/>
                    <a:lstStyle/>
                    <a:p>
                      <a:r>
                        <a:rPr lang="en-US" sz="2400" dirty="0"/>
                        <a:t>Feeling (Fe or Fi)</a:t>
                      </a:r>
                    </a:p>
                  </a:txBody>
                  <a:tcPr/>
                </a:tc>
                <a:extLst>
                  <a:ext uri="{0D108BD9-81ED-4DB2-BD59-A6C34878D82A}">
                    <a16:rowId xmlns:a16="http://schemas.microsoft.com/office/drawing/2014/main" val="905633571"/>
                  </a:ext>
                </a:extLst>
              </a:tr>
              <a:tr h="597045">
                <a:tc>
                  <a:txBody>
                    <a:bodyPr/>
                    <a:lstStyle/>
                    <a:p>
                      <a:r>
                        <a:rPr lang="en-US" sz="2400" dirty="0"/>
                        <a:t>Neuroticism</a:t>
                      </a:r>
                    </a:p>
                  </a:txBody>
                  <a:tcPr/>
                </a:tc>
                <a:tc>
                  <a:txBody>
                    <a:bodyPr/>
                    <a:lstStyle/>
                    <a:p>
                      <a:r>
                        <a:rPr lang="en-US" sz="2400" dirty="0"/>
                        <a:t>No direct equivalent (EQ)</a:t>
                      </a:r>
                    </a:p>
                  </a:txBody>
                  <a:tcPr/>
                </a:tc>
                <a:extLst>
                  <a:ext uri="{0D108BD9-81ED-4DB2-BD59-A6C34878D82A}">
                    <a16:rowId xmlns:a16="http://schemas.microsoft.com/office/drawing/2014/main" val="3367884231"/>
                  </a:ext>
                </a:extLst>
              </a:tr>
            </a:tbl>
          </a:graphicData>
        </a:graphic>
      </p:graphicFrame>
    </p:spTree>
    <p:extLst>
      <p:ext uri="{BB962C8B-B14F-4D97-AF65-F5344CB8AC3E}">
        <p14:creationId xmlns:p14="http://schemas.microsoft.com/office/powerpoint/2010/main" val="36739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7990F-0278-4BAC-56BB-AFE3CB078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2C0C0-15CC-ED3D-5329-F8188ED82D27}"/>
              </a:ext>
            </a:extLst>
          </p:cNvPr>
          <p:cNvSpPr>
            <a:spLocks noGrp="1"/>
          </p:cNvSpPr>
          <p:nvPr>
            <p:ph type="title"/>
          </p:nvPr>
        </p:nvSpPr>
        <p:spPr>
          <a:xfrm>
            <a:off x="542192" y="304800"/>
            <a:ext cx="8458200" cy="990600"/>
          </a:xfrm>
        </p:spPr>
        <p:txBody>
          <a:bodyPr/>
          <a:lstStyle/>
          <a:p>
            <a:r>
              <a:rPr lang="en-US" dirty="0">
                <a:solidFill>
                  <a:srgbClr val="000099"/>
                </a:solidFill>
                <a:effectLst>
                  <a:outerShdw blurRad="38100" dist="38100" dir="2700000" algn="tl">
                    <a:srgbClr val="000000">
                      <a:alpha val="43137"/>
                    </a:srgbClr>
                  </a:outerShdw>
                </a:effectLst>
              </a:rPr>
              <a:t>Sharing plans and strengths </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048A4D84-1AB2-2A7E-01ED-6A2E598DA0D8}"/>
              </a:ext>
            </a:extLst>
          </p:cNvPr>
          <p:cNvSpPr>
            <a:spLocks noGrp="1"/>
          </p:cNvSpPr>
          <p:nvPr>
            <p:ph type="sldNum" sz="quarter" idx="12"/>
          </p:nvPr>
        </p:nvSpPr>
        <p:spPr/>
        <p:txBody>
          <a:bodyPr/>
          <a:lstStyle/>
          <a:p>
            <a:pPr>
              <a:defRPr/>
            </a:pPr>
            <a:fld id="{83148E82-31A5-1B4B-BB63-CD258D7192DB}" type="slidenum">
              <a:rPr lang="en-US" smtClean="0"/>
              <a:pPr>
                <a:defRPr/>
              </a:pPr>
              <a:t>18</a:t>
            </a:fld>
            <a:endParaRPr lang="en-US"/>
          </a:p>
        </p:txBody>
      </p:sp>
      <p:sp>
        <p:nvSpPr>
          <p:cNvPr id="5" name="Content Placeholder 4">
            <a:extLst>
              <a:ext uri="{FF2B5EF4-FFF2-40B4-BE49-F238E27FC236}">
                <a16:creationId xmlns:a16="http://schemas.microsoft.com/office/drawing/2014/main" id="{4DF8A24F-F762-D0D9-1BBB-3DB9E8954A96}"/>
              </a:ext>
            </a:extLst>
          </p:cNvPr>
          <p:cNvSpPr>
            <a:spLocks noGrp="1"/>
          </p:cNvSpPr>
          <p:nvPr>
            <p:ph idx="1"/>
          </p:nvPr>
        </p:nvSpPr>
        <p:spPr>
          <a:xfrm>
            <a:off x="304800" y="800100"/>
            <a:ext cx="8695592" cy="5308600"/>
          </a:xfrm>
        </p:spPr>
        <p:txBody>
          <a:bodyPr/>
          <a:lstStyle/>
          <a:p>
            <a:r>
              <a:rPr lang="en-US" sz="2800" dirty="0">
                <a:solidFill>
                  <a:srgbClr val="000099"/>
                </a:solidFill>
              </a:rPr>
              <a:t>Working individually, reflect on your MBTI self-assessment and personal development plan</a:t>
            </a:r>
          </a:p>
          <a:p>
            <a:pPr lvl="1"/>
            <a:r>
              <a:rPr lang="en-US" sz="2400" dirty="0">
                <a:solidFill>
                  <a:srgbClr val="000099"/>
                </a:solidFill>
              </a:rPr>
              <a:t>What are your objectives and strengths (5 minutes)</a:t>
            </a:r>
          </a:p>
          <a:p>
            <a:r>
              <a:rPr lang="en-US" sz="2800" dirty="0">
                <a:solidFill>
                  <a:srgbClr val="000099"/>
                </a:solidFill>
              </a:rPr>
              <a:t>In your group, by pairs</a:t>
            </a:r>
          </a:p>
          <a:p>
            <a:pPr lvl="1"/>
            <a:r>
              <a:rPr lang="en-US" sz="2400" dirty="0">
                <a:solidFill>
                  <a:srgbClr val="000099"/>
                </a:solidFill>
              </a:rPr>
              <a:t>Take it in turns to share your plan and strengths (5 minutes each = 10’ total )</a:t>
            </a:r>
          </a:p>
          <a:p>
            <a:pPr lvl="1"/>
            <a:r>
              <a:rPr lang="en-US" sz="2400" dirty="0">
                <a:solidFill>
                  <a:srgbClr val="000099"/>
                </a:solidFill>
              </a:rPr>
              <a:t>Listen carefully to the speaker – acknowledge what they are saying, ask for clarification, but don’t comment. </a:t>
            </a:r>
          </a:p>
          <a:p>
            <a:r>
              <a:rPr lang="en-US" sz="2800" dirty="0">
                <a:solidFill>
                  <a:srgbClr val="000099"/>
                </a:solidFill>
              </a:rPr>
              <a:t>As a group discuss your collective objectives and strengths (10’)</a:t>
            </a:r>
          </a:p>
        </p:txBody>
      </p:sp>
    </p:spTree>
    <p:extLst>
      <p:ext uri="{BB962C8B-B14F-4D97-AF65-F5344CB8AC3E}">
        <p14:creationId xmlns:p14="http://schemas.microsoft.com/office/powerpoint/2010/main" val="254124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up)">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up)">
                                      <p:cBhvr>
                                        <p:cTn id="22" dur="1000"/>
                                        <p:tgtEl>
                                          <p:spTgt spid="5">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up)">
                                      <p:cBhvr>
                                        <p:cTn id="25" dur="1000"/>
                                        <p:tgtEl>
                                          <p:spTgt spid="5">
                                            <p:txEl>
                                              <p:pRg st="3" end="3"/>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wipe(up)">
                                      <p:cBhvr>
                                        <p:cTn id="28" dur="10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wipe(up)">
                                      <p:cBhvr>
                                        <p:cTn id="33"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32"/>
          <p:cNvGrpSpPr>
            <a:grpSpLocks/>
          </p:cNvGrpSpPr>
          <p:nvPr/>
        </p:nvGrpSpPr>
        <p:grpSpPr bwMode="auto">
          <a:xfrm>
            <a:off x="557213" y="1854200"/>
            <a:ext cx="6002337" cy="4246563"/>
            <a:chOff x="603976" y="1854924"/>
            <a:chExt cx="6502218" cy="4245429"/>
          </a:xfrm>
        </p:grpSpPr>
        <p:sp>
          <p:nvSpPr>
            <p:cNvPr id="17" name="Isosceles Triangle 16"/>
            <p:cNvSpPr/>
            <p:nvPr/>
          </p:nvSpPr>
          <p:spPr>
            <a:xfrm>
              <a:off x="603976" y="1854924"/>
              <a:ext cx="6502218" cy="4245429"/>
            </a:xfrm>
            <a:prstGeom prst="triangle">
              <a:avLst/>
            </a:prstGeom>
            <a:solidFill>
              <a:srgbClr val="FFFF00"/>
            </a:solidFill>
            <a:ln>
              <a:solidFill>
                <a:srgbClr val="432BF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rgbClr val="FFFFFF"/>
                </a:solidFill>
                <a:cs typeface="Arial" pitchFamily="34" charset="0"/>
              </a:endParaRPr>
            </a:p>
          </p:txBody>
        </p:sp>
        <p:cxnSp>
          <p:nvCxnSpPr>
            <p:cNvPr id="17429" name="Straight Connector 23"/>
            <p:cNvCxnSpPr>
              <a:cxnSpLocks noChangeShapeType="1"/>
            </p:cNvCxnSpPr>
            <p:nvPr/>
          </p:nvCxnSpPr>
          <p:spPr bwMode="auto">
            <a:xfrm>
              <a:off x="1815737" y="4519749"/>
              <a:ext cx="4049486" cy="0"/>
            </a:xfrm>
            <a:prstGeom prst="line">
              <a:avLst/>
            </a:prstGeom>
            <a:noFill/>
            <a:ln w="12700">
              <a:solidFill>
                <a:schemeClr val="tx1"/>
              </a:solidFill>
              <a:prstDash val="dash"/>
              <a:round/>
              <a:headEnd type="none" w="sm" len="sm"/>
              <a:tailEnd type="none" w="sm" len="sm"/>
            </a:ln>
          </p:spPr>
        </p:cxnSp>
        <p:cxnSp>
          <p:nvCxnSpPr>
            <p:cNvPr id="17430" name="Straight Connector 31"/>
            <p:cNvCxnSpPr>
              <a:cxnSpLocks noChangeShapeType="1"/>
            </p:cNvCxnSpPr>
            <p:nvPr/>
          </p:nvCxnSpPr>
          <p:spPr bwMode="auto">
            <a:xfrm>
              <a:off x="1175657" y="5381897"/>
              <a:ext cx="5368834" cy="0"/>
            </a:xfrm>
            <a:prstGeom prst="line">
              <a:avLst/>
            </a:prstGeom>
            <a:noFill/>
            <a:ln w="12700">
              <a:solidFill>
                <a:schemeClr val="tx1"/>
              </a:solidFill>
              <a:prstDash val="dash"/>
              <a:round/>
              <a:headEnd type="none" w="sm" len="sm"/>
              <a:tailEnd type="none" w="sm" len="sm"/>
            </a:ln>
          </p:spPr>
        </p:cxnSp>
      </p:grpSp>
      <p:sp>
        <p:nvSpPr>
          <p:cNvPr id="12" name="Text Box 9"/>
          <p:cNvSpPr txBox="1">
            <a:spLocks noChangeArrowheads="1"/>
          </p:cNvSpPr>
          <p:nvPr/>
        </p:nvSpPr>
        <p:spPr bwMode="auto">
          <a:xfrm>
            <a:off x="0" y="1276350"/>
            <a:ext cx="7239000" cy="584200"/>
          </a:xfrm>
          <a:prstGeom prst="rect">
            <a:avLst/>
          </a:prstGeom>
          <a:solidFill>
            <a:schemeClr val="bg1"/>
          </a:solidFill>
          <a:ln w="9525">
            <a:noFill/>
            <a:miter lim="800000"/>
            <a:headEnd/>
            <a:tailEnd/>
          </a:ln>
        </p:spPr>
        <p:txBody>
          <a:bodyPr>
            <a:prstTxWarp prst="textNoShape">
              <a:avLst/>
            </a:prstTxWarp>
            <a:spAutoFit/>
          </a:bodyPr>
          <a:lstStyle/>
          <a:p>
            <a:pPr>
              <a:spcBef>
                <a:spcPct val="50000"/>
              </a:spcBef>
              <a:defRPr/>
            </a:pPr>
            <a:r>
              <a:rPr lang="en-US" sz="3200" b="1" dirty="0">
                <a:solidFill>
                  <a:srgbClr val="0070C0"/>
                </a:solidFill>
                <a:effectLst>
                  <a:outerShdw blurRad="38100" dist="38100" dir="2700000" algn="tl">
                    <a:srgbClr val="DDDDDD"/>
                  </a:outerShdw>
                </a:effectLst>
                <a:latin typeface="Calibri" pitchFamily="-1" charset="0"/>
              </a:rPr>
              <a:t>The ‘iceberg’ model:</a:t>
            </a:r>
          </a:p>
        </p:txBody>
      </p:sp>
      <p:cxnSp>
        <p:nvCxnSpPr>
          <p:cNvPr id="21" name="Straight Connector 20"/>
          <p:cNvCxnSpPr/>
          <p:nvPr/>
        </p:nvCxnSpPr>
        <p:spPr>
          <a:xfrm>
            <a:off x="457200" y="3581400"/>
            <a:ext cx="606742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2" name="Right Brace 21"/>
          <p:cNvSpPr/>
          <p:nvPr/>
        </p:nvSpPr>
        <p:spPr>
          <a:xfrm>
            <a:off x="6648450" y="1870075"/>
            <a:ext cx="381000" cy="1670050"/>
          </a:xfrm>
          <a:prstGeom prst="rightBrace">
            <a:avLst/>
          </a:prstGeom>
          <a:ln w="41275">
            <a:solidFill>
              <a:srgbClr val="0C02DE"/>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dirty="0">
              <a:cs typeface="Arial" pitchFamily="34" charset="0"/>
            </a:endParaRPr>
          </a:p>
        </p:txBody>
      </p:sp>
      <p:sp>
        <p:nvSpPr>
          <p:cNvPr id="23" name="Rectangle 22"/>
          <p:cNvSpPr>
            <a:spLocks noChangeArrowheads="1"/>
          </p:cNvSpPr>
          <p:nvPr/>
        </p:nvSpPr>
        <p:spPr bwMode="auto">
          <a:xfrm>
            <a:off x="6988175" y="2432050"/>
            <a:ext cx="1862138" cy="461963"/>
          </a:xfrm>
          <a:prstGeom prst="rect">
            <a:avLst/>
          </a:prstGeom>
          <a:solidFill>
            <a:srgbClr val="FFFF00"/>
          </a:solidFill>
          <a:ln w="9525">
            <a:noFill/>
            <a:miter lim="800000"/>
            <a:headEnd/>
            <a:tailEnd/>
          </a:ln>
        </p:spPr>
        <p:txBody>
          <a:bodyPr wrap="none">
            <a:prstTxWarp prst="textNoShape">
              <a:avLst/>
            </a:prstTxWarp>
            <a:spAutoFit/>
          </a:bodyPr>
          <a:lstStyle/>
          <a:p>
            <a:pPr algn="ctr"/>
            <a:r>
              <a:rPr lang="en-US" sz="2400" b="1" dirty="0"/>
              <a:t>Observable</a:t>
            </a:r>
          </a:p>
        </p:txBody>
      </p:sp>
      <p:sp>
        <p:nvSpPr>
          <p:cNvPr id="25" name="Right Brace 24"/>
          <p:cNvSpPr/>
          <p:nvPr/>
        </p:nvSpPr>
        <p:spPr>
          <a:xfrm>
            <a:off x="6635750" y="3592513"/>
            <a:ext cx="381000" cy="2508250"/>
          </a:xfrm>
          <a:prstGeom prst="rightBrace">
            <a:avLst/>
          </a:prstGeom>
          <a:ln w="41275">
            <a:solidFill>
              <a:srgbClr val="0C02DE"/>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dirty="0">
              <a:cs typeface="Arial" pitchFamily="34" charset="0"/>
            </a:endParaRPr>
          </a:p>
        </p:txBody>
      </p:sp>
      <p:sp>
        <p:nvSpPr>
          <p:cNvPr id="26" name="Rectangle 25"/>
          <p:cNvSpPr>
            <a:spLocks noChangeArrowheads="1"/>
          </p:cNvSpPr>
          <p:nvPr/>
        </p:nvSpPr>
        <p:spPr bwMode="auto">
          <a:xfrm>
            <a:off x="6918325" y="4554538"/>
            <a:ext cx="1397000" cy="461962"/>
          </a:xfrm>
          <a:prstGeom prst="rect">
            <a:avLst/>
          </a:prstGeom>
          <a:solidFill>
            <a:srgbClr val="FFFF00"/>
          </a:solidFill>
          <a:ln w="9525">
            <a:noFill/>
            <a:miter lim="800000"/>
            <a:headEnd/>
            <a:tailEnd/>
          </a:ln>
        </p:spPr>
        <p:txBody>
          <a:bodyPr wrap="none">
            <a:prstTxWarp prst="textNoShape">
              <a:avLst/>
            </a:prstTxWarp>
            <a:spAutoFit/>
          </a:bodyPr>
          <a:lstStyle/>
          <a:p>
            <a:pPr algn="ctr"/>
            <a:r>
              <a:rPr lang="en-US" sz="2400" b="1" dirty="0"/>
              <a:t>‘Hidden’</a:t>
            </a:r>
          </a:p>
        </p:txBody>
      </p:sp>
      <p:sp>
        <p:nvSpPr>
          <p:cNvPr id="27" name="Rectangle 26"/>
          <p:cNvSpPr>
            <a:spLocks noChangeArrowheads="1"/>
          </p:cNvSpPr>
          <p:nvPr/>
        </p:nvSpPr>
        <p:spPr bwMode="auto">
          <a:xfrm>
            <a:off x="1765300" y="4495800"/>
            <a:ext cx="3500438" cy="892175"/>
          </a:xfrm>
          <a:prstGeom prst="rect">
            <a:avLst/>
          </a:prstGeom>
          <a:noFill/>
          <a:ln w="9525">
            <a:noFill/>
            <a:miter lim="800000"/>
            <a:headEnd/>
            <a:tailEnd/>
          </a:ln>
        </p:spPr>
        <p:txBody>
          <a:bodyPr wrap="none">
            <a:prstTxWarp prst="textNoShape">
              <a:avLst/>
            </a:prstTxWarp>
            <a:spAutoFit/>
          </a:bodyPr>
          <a:lstStyle/>
          <a:p>
            <a:pPr algn="ctr"/>
            <a:r>
              <a:rPr lang="en-US" sz="2400" b="1" dirty="0"/>
              <a:t>Personality</a:t>
            </a:r>
            <a:r>
              <a:rPr lang="en-US" sz="2800" b="1" dirty="0"/>
              <a:t> </a:t>
            </a:r>
            <a:br>
              <a:rPr lang="en-US" sz="2400" b="1" dirty="0"/>
            </a:br>
            <a:r>
              <a:rPr lang="en-US" sz="2400" b="1" dirty="0"/>
              <a:t>- mainly innate/genetic</a:t>
            </a:r>
          </a:p>
        </p:txBody>
      </p:sp>
      <p:sp>
        <p:nvSpPr>
          <p:cNvPr id="28" name="Rectangle 27"/>
          <p:cNvSpPr>
            <a:spLocks noChangeArrowheads="1"/>
          </p:cNvSpPr>
          <p:nvPr/>
        </p:nvSpPr>
        <p:spPr bwMode="auto">
          <a:xfrm>
            <a:off x="1447800" y="3649663"/>
            <a:ext cx="4197350" cy="769937"/>
          </a:xfrm>
          <a:prstGeom prst="rect">
            <a:avLst/>
          </a:prstGeom>
          <a:noFill/>
          <a:ln w="9525">
            <a:noFill/>
            <a:miter lim="800000"/>
            <a:headEnd/>
            <a:tailEnd/>
          </a:ln>
        </p:spPr>
        <p:txBody>
          <a:bodyPr>
            <a:prstTxWarp prst="textNoShape">
              <a:avLst/>
            </a:prstTxWarp>
            <a:spAutoFit/>
          </a:bodyPr>
          <a:lstStyle/>
          <a:p>
            <a:pPr algn="ctr"/>
            <a:r>
              <a:rPr lang="en-US" sz="2400" b="1" dirty="0"/>
              <a:t>Culture </a:t>
            </a:r>
            <a:br>
              <a:rPr lang="en-US" sz="2000" b="1" dirty="0"/>
            </a:br>
            <a:r>
              <a:rPr lang="en-US" sz="2000" b="1" dirty="0"/>
              <a:t>–learned attitudes &amp; beliefs</a:t>
            </a:r>
          </a:p>
        </p:txBody>
      </p:sp>
      <p:sp>
        <p:nvSpPr>
          <p:cNvPr id="29" name="Rectangle 28"/>
          <p:cNvSpPr>
            <a:spLocks noChangeArrowheads="1"/>
          </p:cNvSpPr>
          <p:nvPr/>
        </p:nvSpPr>
        <p:spPr bwMode="auto">
          <a:xfrm>
            <a:off x="1184275" y="5486400"/>
            <a:ext cx="4662488" cy="461963"/>
          </a:xfrm>
          <a:prstGeom prst="rect">
            <a:avLst/>
          </a:prstGeom>
          <a:noFill/>
          <a:ln w="9525">
            <a:noFill/>
            <a:miter lim="800000"/>
            <a:headEnd/>
            <a:tailEnd/>
          </a:ln>
        </p:spPr>
        <p:txBody>
          <a:bodyPr wrap="none">
            <a:prstTxWarp prst="textNoShape">
              <a:avLst/>
            </a:prstTxWarp>
            <a:spAutoFit/>
          </a:bodyPr>
          <a:lstStyle/>
          <a:p>
            <a:pPr algn="ctr"/>
            <a:r>
              <a:rPr lang="en-US" sz="2400" b="1" dirty="0"/>
              <a:t>Human nature – innate/genetic</a:t>
            </a:r>
          </a:p>
        </p:txBody>
      </p:sp>
      <p:sp>
        <p:nvSpPr>
          <p:cNvPr id="46" name="TextBox 45"/>
          <p:cNvSpPr txBox="1">
            <a:spLocks noChangeArrowheads="1"/>
          </p:cNvSpPr>
          <p:nvPr/>
        </p:nvSpPr>
        <p:spPr bwMode="auto">
          <a:xfrm>
            <a:off x="3998913" y="919163"/>
            <a:ext cx="4419600" cy="830262"/>
          </a:xfrm>
          <a:prstGeom prst="rect">
            <a:avLst/>
          </a:prstGeom>
          <a:solidFill>
            <a:schemeClr val="bg1"/>
          </a:solidFill>
          <a:ln w="19050">
            <a:solidFill>
              <a:schemeClr val="tx1"/>
            </a:solidFill>
            <a:miter lim="800000"/>
            <a:headEnd/>
            <a:tailEnd/>
          </a:ln>
          <a:effectLst>
            <a:outerShdw blurRad="50800" dist="38100" dir="2700000" algn="tl" rotWithShape="0">
              <a:srgbClr val="000000">
                <a:alpha val="39999"/>
              </a:srgbClr>
            </a:outerShdw>
          </a:effectLst>
        </p:spPr>
        <p:txBody>
          <a:bodyPr>
            <a:prstTxWarp prst="textNoShape">
              <a:avLst/>
            </a:prstTxWarp>
            <a:spAutoFit/>
          </a:bodyPr>
          <a:lstStyle/>
          <a:p>
            <a:pPr>
              <a:defRPr/>
            </a:pPr>
            <a:r>
              <a:rPr lang="en-US" sz="2400" dirty="0">
                <a:solidFill>
                  <a:srgbClr val="C00000"/>
                </a:solidFill>
                <a:latin typeface="Arial" charset="0"/>
              </a:rPr>
              <a:t>Learn to be mindful of how you are seen by others, and why</a:t>
            </a:r>
          </a:p>
        </p:txBody>
      </p:sp>
      <p:sp>
        <p:nvSpPr>
          <p:cNvPr id="16" name="Title 1"/>
          <p:cNvSpPr txBox="1">
            <a:spLocks/>
          </p:cNvSpPr>
          <p:nvPr/>
        </p:nvSpPr>
        <p:spPr>
          <a:xfrm>
            <a:off x="0" y="133350"/>
            <a:ext cx="9143999" cy="1143000"/>
          </a:xfrm>
          <a:prstGeom prst="rect">
            <a:avLst/>
          </a:prstGeom>
        </p:spPr>
        <p:txBody>
          <a:bodyPr/>
          <a:lstStyle/>
          <a:p>
            <a:pPr algn="ctr">
              <a:defRPr/>
            </a:pPr>
            <a:r>
              <a:rPr lang="en-US" sz="3600" b="1" kern="0" dirty="0">
                <a:solidFill>
                  <a:srgbClr val="0070C0"/>
                </a:solidFill>
                <a:effectLst>
                  <a:outerShdw blurRad="38100" dist="38100" dir="2700000" algn="tl">
                    <a:srgbClr val="000000">
                      <a:alpha val="43137"/>
                    </a:srgbClr>
                  </a:outerShdw>
                </a:effectLst>
                <a:latin typeface="Century Gothic" pitchFamily="34" charset="0"/>
                <a:ea typeface="+mj-ea"/>
                <a:cs typeface="+mj-cs"/>
              </a:rPr>
              <a:t>Reminder: A perspective on behavior</a:t>
            </a:r>
          </a:p>
        </p:txBody>
      </p:sp>
      <p:sp>
        <p:nvSpPr>
          <p:cNvPr id="3" name="Up Arrow 2"/>
          <p:cNvSpPr/>
          <p:nvPr/>
        </p:nvSpPr>
        <p:spPr>
          <a:xfrm>
            <a:off x="6934200" y="2894013"/>
            <a:ext cx="1608382" cy="1625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a:spLocks noChangeArrowheads="1"/>
          </p:cNvSpPr>
          <p:nvPr/>
        </p:nvSpPr>
        <p:spPr bwMode="auto">
          <a:xfrm>
            <a:off x="6649794" y="2925763"/>
            <a:ext cx="2252662" cy="1570037"/>
          </a:xfrm>
          <a:prstGeom prst="rect">
            <a:avLst/>
          </a:prstGeom>
          <a:noFill/>
          <a:ln w="9525">
            <a:noFill/>
            <a:miter lim="800000"/>
            <a:headEnd/>
            <a:tailEnd/>
          </a:ln>
        </p:spPr>
        <p:txBody>
          <a:bodyPr>
            <a:prstTxWarp prst="textNoShape">
              <a:avLst/>
            </a:prstTxWarp>
            <a:spAutoFit/>
          </a:bodyPr>
          <a:lstStyle/>
          <a:p>
            <a:pPr algn="ctr"/>
            <a:r>
              <a:rPr lang="en-US" sz="2400" b="1" dirty="0"/>
              <a:t>The hidden attributes drive behavior</a:t>
            </a:r>
            <a:endParaRPr lang="en-US" sz="2000" b="1" dirty="0"/>
          </a:p>
        </p:txBody>
      </p:sp>
      <p:sp>
        <p:nvSpPr>
          <p:cNvPr id="30" name="Espace réservé du numéro de diapositive 2"/>
          <p:cNvSpPr txBox="1">
            <a:spLocks/>
          </p:cNvSpPr>
          <p:nvPr/>
        </p:nvSpPr>
        <p:spPr bwMode="auto">
          <a:xfrm>
            <a:off x="8542582" y="6449218"/>
            <a:ext cx="533400" cy="40878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a:lstStyle>
          <a:p>
            <a:fld id="{2EF1740A-D67C-3146-9D28-CC6C71EE4EB1}" type="slidenum">
              <a:rPr lang="en-US" b="1" smtClean="0"/>
              <a:pPr/>
              <a:t>19</a:t>
            </a:fld>
            <a:endParaRPr lang="en-US" b="1" dirty="0"/>
          </a:p>
        </p:txBody>
      </p:sp>
      <p:sp>
        <p:nvSpPr>
          <p:cNvPr id="2" name="Oval 1"/>
          <p:cNvSpPr/>
          <p:nvPr/>
        </p:nvSpPr>
        <p:spPr>
          <a:xfrm rot="231487">
            <a:off x="381000" y="5287089"/>
            <a:ext cx="6143625" cy="90805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C62AC93A-21DC-478C-8FAF-5C1D42712E56}"/>
              </a:ext>
            </a:extLst>
          </p:cNvPr>
          <p:cNvGrpSpPr/>
          <p:nvPr/>
        </p:nvGrpSpPr>
        <p:grpSpPr>
          <a:xfrm>
            <a:off x="2352675" y="1868488"/>
            <a:ext cx="2422525" cy="1697037"/>
            <a:chOff x="2352675" y="1868488"/>
            <a:chExt cx="2422525" cy="1697037"/>
          </a:xfrm>
        </p:grpSpPr>
        <p:sp>
          <p:nvSpPr>
            <p:cNvPr id="11" name="Isosceles Triangle 10"/>
            <p:cNvSpPr/>
            <p:nvPr/>
          </p:nvSpPr>
          <p:spPr>
            <a:xfrm>
              <a:off x="2352675" y="1868488"/>
              <a:ext cx="2422525" cy="1697037"/>
            </a:xfrm>
            <a:prstGeom prst="triangle">
              <a:avLst/>
            </a:prstGeom>
            <a:solidFill>
              <a:schemeClr val="bg1"/>
            </a:solidFill>
            <a:ln>
              <a:solidFill>
                <a:srgbClr val="0C02DE"/>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prstTxWarp prst="textNoShape">
                <a:avLst/>
              </a:prstTxWarp>
            </a:bodyPr>
            <a:lstStyle/>
            <a:p>
              <a:pPr algn="ctr">
                <a:defRPr/>
              </a:pPr>
              <a:endParaRPr lang="en-US" sz="1600" dirty="0">
                <a:solidFill>
                  <a:schemeClr val="tx1"/>
                </a:solidFill>
                <a:effectLst>
                  <a:outerShdw blurRad="38100" dist="38100" dir="2700000" algn="tl">
                    <a:srgbClr val="DDDDDD"/>
                  </a:outerShdw>
                </a:effectLst>
              </a:endParaRPr>
            </a:p>
          </p:txBody>
        </p:sp>
        <p:sp>
          <p:nvSpPr>
            <p:cNvPr id="4" name="TextBox 3">
              <a:extLst>
                <a:ext uri="{FF2B5EF4-FFF2-40B4-BE49-F238E27FC236}">
                  <a16:creationId xmlns:a16="http://schemas.microsoft.com/office/drawing/2014/main" id="{DA0C168D-B245-4D92-829D-AE7618916CE8}"/>
                </a:ext>
              </a:extLst>
            </p:cNvPr>
            <p:cNvSpPr txBox="1"/>
            <p:nvPr/>
          </p:nvSpPr>
          <p:spPr>
            <a:xfrm>
              <a:off x="2861424" y="2843930"/>
              <a:ext cx="1502334" cy="461665"/>
            </a:xfrm>
            <a:prstGeom prst="rect">
              <a:avLst/>
            </a:prstGeom>
            <a:noFill/>
          </p:spPr>
          <p:txBody>
            <a:bodyPr wrap="none" rtlCol="0">
              <a:spAutoFit/>
            </a:bodyPr>
            <a:lstStyle/>
            <a:p>
              <a:r>
                <a:rPr lang="en-US" b="1" dirty="0"/>
                <a:t>Behavior</a:t>
              </a:r>
            </a:p>
          </p:txBody>
        </p:sp>
      </p:grpSp>
    </p:spTree>
    <p:extLst>
      <p:ext uri="{BB962C8B-B14F-4D97-AF65-F5344CB8AC3E}">
        <p14:creationId xmlns:p14="http://schemas.microsoft.com/office/powerpoint/2010/main" val="33076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38100" y="-3810"/>
            <a:ext cx="8839200" cy="1752600"/>
          </a:xfrm>
        </p:spPr>
        <p:txBody>
          <a:bodyPr/>
          <a:lstStyle/>
          <a:p>
            <a:pPr marL="1143000" indent="-1143000" algn="l"/>
            <a:r>
              <a:rPr lang="en-US" sz="6000" b="1" dirty="0">
                <a:solidFill>
                  <a:srgbClr val="0000CC"/>
                </a:solidFill>
                <a:effectLst>
                  <a:outerShdw blurRad="38100" dist="38100" dir="2700000" algn="tl">
                    <a:srgbClr val="DDDDDD"/>
                  </a:outerShdw>
                </a:effectLst>
                <a:ea typeface="MS PGothic" pitchFamily="34" charset="-128"/>
                <a:cs typeface="MS PGothic" pitchFamily="34" charset="-128"/>
              </a:rPr>
              <a:t>That’s what we did last</a:t>
            </a:r>
            <a:br>
              <a:rPr lang="en-US" sz="6000" b="1" dirty="0">
                <a:solidFill>
                  <a:srgbClr val="0000CC"/>
                </a:solidFill>
                <a:effectLst>
                  <a:outerShdw blurRad="38100" dist="38100" dir="2700000" algn="tl">
                    <a:srgbClr val="DDDDDD"/>
                  </a:outerShdw>
                </a:effectLst>
                <a:ea typeface="MS PGothic" pitchFamily="34" charset="-128"/>
                <a:cs typeface="MS PGothic" pitchFamily="34" charset="-128"/>
              </a:rPr>
            </a:br>
            <a:r>
              <a:rPr lang="en-US" sz="6000" b="1" dirty="0">
                <a:solidFill>
                  <a:srgbClr val="0000CC"/>
                </a:solidFill>
                <a:effectLst>
                  <a:outerShdw blurRad="38100" dist="38100" dir="2700000" algn="tl">
                    <a:srgbClr val="DDDDDD"/>
                  </a:outerShdw>
                </a:effectLst>
                <a:ea typeface="MS PGothic" pitchFamily="34" charset="-128"/>
                <a:cs typeface="MS PGothic" pitchFamily="34" charset="-128"/>
              </a:rPr>
              <a:t>  week!</a:t>
            </a:r>
            <a:endParaRPr lang="en-US" sz="4800" b="1" dirty="0">
              <a:solidFill>
                <a:srgbClr val="0000CC"/>
              </a:solidFill>
              <a:effectLst>
                <a:outerShdw blurRad="38100" dist="38100" dir="2700000" algn="tl">
                  <a:srgbClr val="DDDDDD"/>
                </a:outerShdw>
              </a:effectLst>
              <a:ea typeface="MS PGothic" pitchFamily="34" charset="-128"/>
              <a:cs typeface="MS PGothic" pitchFamily="34" charset="-128"/>
            </a:endParaRPr>
          </a:p>
        </p:txBody>
      </p:sp>
      <p:sp>
        <p:nvSpPr>
          <p:cNvPr id="14339" name="Slide Number Placeholder 3"/>
          <p:cNvSpPr>
            <a:spLocks noGrp="1"/>
          </p:cNvSpPr>
          <p:nvPr>
            <p:ph type="sldNum" sz="quarter" idx="12"/>
          </p:nvPr>
        </p:nvSpPr>
        <p:spPr>
          <a:xfrm>
            <a:off x="8686800" y="6248400"/>
            <a:ext cx="381000" cy="304800"/>
          </a:xfrm>
          <a:noFill/>
        </p:spPr>
        <p:txBody>
          <a:bodyPr/>
          <a:lstStyle/>
          <a:p>
            <a:pPr algn="l"/>
            <a:fld id="{ACC4A3D5-99B8-814D-9F3E-EC5E05ADB787}" type="slidenum">
              <a:rPr lang="en-US"/>
              <a:pPr algn="l"/>
              <a:t>2</a:t>
            </a:fld>
            <a:endParaRPr lang="en-US" dirty="0"/>
          </a:p>
        </p:txBody>
      </p:sp>
      <p:sp>
        <p:nvSpPr>
          <p:cNvPr id="6148" name="Content Placeholder 2"/>
          <p:cNvSpPr>
            <a:spLocks noGrp="1"/>
          </p:cNvSpPr>
          <p:nvPr>
            <p:ph idx="1"/>
          </p:nvPr>
        </p:nvSpPr>
        <p:spPr>
          <a:xfrm>
            <a:off x="381000" y="1828800"/>
            <a:ext cx="8686800" cy="4191000"/>
          </a:xfrm>
        </p:spPr>
        <p:txBody>
          <a:bodyPr/>
          <a:lstStyle/>
          <a:p>
            <a:pPr marL="446088" indent="-446088">
              <a:buFont typeface="Wingdings" pitchFamily="-1" charset="2"/>
              <a:buChar char="Ø"/>
            </a:pPr>
            <a:r>
              <a:rPr lang="en-US" sz="2800" b="1" dirty="0">
                <a:solidFill>
                  <a:srgbClr val="0000CC"/>
                </a:solidFill>
              </a:rPr>
              <a:t>Learned how body posture “power poses” affects hormones in the body (Amy Cuddy research)</a:t>
            </a:r>
          </a:p>
          <a:p>
            <a:pPr marL="446088" indent="-446088">
              <a:buFont typeface="Wingdings" pitchFamily="-1" charset="2"/>
              <a:buChar char="Ø"/>
            </a:pPr>
            <a:r>
              <a:rPr lang="en-US" sz="2800" b="1" dirty="0">
                <a:solidFill>
                  <a:srgbClr val="0000CC"/>
                </a:solidFill>
              </a:rPr>
              <a:t>More about Personalities and MBTI</a:t>
            </a:r>
          </a:p>
          <a:p>
            <a:pPr marL="446088" indent="-446088">
              <a:buFont typeface="Wingdings" pitchFamily="-1" charset="2"/>
              <a:buChar char="Ø"/>
            </a:pPr>
            <a:r>
              <a:rPr lang="en-US" sz="2800" b="1" dirty="0">
                <a:solidFill>
                  <a:srgbClr val="0000CC"/>
                </a:solidFill>
              </a:rPr>
              <a:t>Type alike groups</a:t>
            </a:r>
          </a:p>
          <a:p>
            <a:pPr marL="446088" indent="-446088">
              <a:buFont typeface="Wingdings" pitchFamily="-1" charset="2"/>
              <a:buChar char="Ø"/>
            </a:pPr>
            <a:r>
              <a:rPr lang="en-US" sz="2800" b="1" dirty="0">
                <a:solidFill>
                  <a:srgbClr val="0000CC"/>
                </a:solidFill>
              </a:rPr>
              <a:t>Type dynamics, how our personality develops according to Carl Jung </a:t>
            </a:r>
            <a:endParaRPr lang="en-US" sz="2400" b="1" dirty="0">
              <a:solidFill>
                <a:srgbClr val="0000CC"/>
              </a:solidFill>
            </a:endParaRPr>
          </a:p>
          <a:p>
            <a:pPr marL="446088" indent="-446088">
              <a:buFont typeface="Wingdings" pitchFamily="-1" charset="2"/>
              <a:buChar char="Ø"/>
            </a:pPr>
            <a:r>
              <a:rPr lang="en-US" sz="2800" b="1" dirty="0">
                <a:solidFill>
                  <a:srgbClr val="0000CC"/>
                </a:solidFill>
              </a:rPr>
              <a:t>Self </a:t>
            </a:r>
            <a:r>
              <a:rPr lang="en-GB" sz="2800" b="1" dirty="0">
                <a:solidFill>
                  <a:srgbClr val="0000CC"/>
                </a:solidFill>
              </a:rPr>
              <a:t>organised</a:t>
            </a:r>
            <a:r>
              <a:rPr lang="en-US" sz="2800" b="1" dirty="0">
                <a:solidFill>
                  <a:srgbClr val="0000CC"/>
                </a:solidFill>
              </a:rPr>
              <a:t> into learning groups (forming) based on some principles related to diversity</a:t>
            </a:r>
          </a:p>
          <a:p>
            <a:pPr marL="446088" indent="-446088">
              <a:buFont typeface="Wingdings" pitchFamily="-1" charset="2"/>
              <a:buChar char="Ø"/>
            </a:pPr>
            <a:r>
              <a:rPr lang="en-US" sz="2800" b="1" dirty="0">
                <a:solidFill>
                  <a:srgbClr val="0000CC"/>
                </a:solidFill>
              </a:rPr>
              <a:t>Started creating a poster </a:t>
            </a:r>
          </a:p>
          <a:p>
            <a:pPr marL="446088" indent="-446088">
              <a:buFont typeface="Wingdings" pitchFamily="-1" charset="2"/>
              <a:buChar char="Ø"/>
            </a:pPr>
            <a:endParaRPr lang="en-US" sz="2800" b="1" dirty="0">
              <a:solidFill>
                <a:srgbClr val="0000CC"/>
              </a:solidFill>
            </a:endParaRPr>
          </a:p>
          <a:p>
            <a:pPr marL="446088" indent="-446088">
              <a:buFont typeface="Wingdings" pitchFamily="-1" charset="2"/>
              <a:buChar char="Ø"/>
            </a:pPr>
            <a:endParaRPr lang="en-US" sz="2800" b="1" dirty="0">
              <a:solidFill>
                <a:srgbClr val="0000CC"/>
              </a:solidFill>
            </a:endParaRPr>
          </a:p>
          <a:p>
            <a:pPr>
              <a:buNone/>
            </a:pPr>
            <a:endParaRPr lang="en-US" sz="2800" b="1" dirty="0">
              <a:solidFill>
                <a:srgbClr val="0000CC"/>
              </a:solidFill>
            </a:endParaRPr>
          </a:p>
        </p:txBody>
      </p:sp>
    </p:spTree>
    <p:extLst>
      <p:ext uri="{BB962C8B-B14F-4D97-AF65-F5344CB8AC3E}">
        <p14:creationId xmlns:p14="http://schemas.microsoft.com/office/powerpoint/2010/main" val="458525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 calcmode="lin" valueType="num">
                                      <p:cBhvr>
                                        <p:cTn id="7" dur="1000" fill="hold"/>
                                        <p:tgtEl>
                                          <p:spTgt spid="625666"/>
                                        </p:tgtEl>
                                        <p:attrNameLst>
                                          <p:attrName>ppt_w</p:attrName>
                                        </p:attrNameLst>
                                      </p:cBhvr>
                                      <p:tavLst>
                                        <p:tav tm="0">
                                          <p:val>
                                            <p:fltVal val="0"/>
                                          </p:val>
                                        </p:tav>
                                        <p:tav tm="100000">
                                          <p:val>
                                            <p:strVal val="#ppt_w"/>
                                          </p:val>
                                        </p:tav>
                                      </p:tavLst>
                                    </p:anim>
                                    <p:anim calcmode="lin" valueType="num">
                                      <p:cBhvr>
                                        <p:cTn id="8" dur="1000" fill="hold"/>
                                        <p:tgtEl>
                                          <p:spTgt spid="625666"/>
                                        </p:tgtEl>
                                        <p:attrNameLst>
                                          <p:attrName>ppt_h</p:attrName>
                                        </p:attrNameLst>
                                      </p:cBhvr>
                                      <p:tavLst>
                                        <p:tav tm="0">
                                          <p:val>
                                            <p:fltVal val="0"/>
                                          </p:val>
                                        </p:tav>
                                        <p:tav tm="100000">
                                          <p:val>
                                            <p:strVal val="#ppt_h"/>
                                          </p:val>
                                        </p:tav>
                                      </p:tavLst>
                                    </p:anim>
                                    <p:anim calcmode="lin" valueType="num">
                                      <p:cBhvr>
                                        <p:cTn id="9" dur="1000" fill="hold"/>
                                        <p:tgtEl>
                                          <p:spTgt spid="625666"/>
                                        </p:tgtEl>
                                        <p:attrNameLst>
                                          <p:attrName>style.rotation</p:attrName>
                                        </p:attrNameLst>
                                      </p:cBhvr>
                                      <p:tavLst>
                                        <p:tav tm="0">
                                          <p:val>
                                            <p:fltVal val="90"/>
                                          </p:val>
                                        </p:tav>
                                        <p:tav tm="100000">
                                          <p:val>
                                            <p:fltVal val="0"/>
                                          </p:val>
                                        </p:tav>
                                      </p:tavLst>
                                    </p:anim>
                                    <p:animEffect transition="in" filter="fade">
                                      <p:cBhvr>
                                        <p:cTn id="10" dur="1000"/>
                                        <p:tgtEl>
                                          <p:spTgt spid="625666"/>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6148">
                                            <p:txEl>
                                              <p:pRg st="0" end="0"/>
                                            </p:txEl>
                                          </p:spTgt>
                                        </p:tgtEl>
                                        <p:attrNameLst>
                                          <p:attrName>style.visibility</p:attrName>
                                        </p:attrNameLst>
                                      </p:cBhvr>
                                      <p:to>
                                        <p:strVal val="visible"/>
                                      </p:to>
                                    </p:set>
                                    <p:animEffect transition="in" filter="wipe(up)">
                                      <p:cBhvr>
                                        <p:cTn id="14" dur="1000"/>
                                        <p:tgtEl>
                                          <p:spTgt spid="6148">
                                            <p:txEl>
                                              <p:pRg st="0" end="0"/>
                                            </p:txEl>
                                          </p:spTgt>
                                        </p:tgtEl>
                                      </p:cBhvr>
                                    </p:animEffect>
                                  </p:childTnLst>
                                </p:cTn>
                              </p:par>
                            </p:childTnLst>
                          </p:cTn>
                        </p:par>
                        <p:par>
                          <p:cTn id="15" fill="hold">
                            <p:stCondLst>
                              <p:cond delay="2000"/>
                            </p:stCondLst>
                            <p:childTnLst>
                              <p:par>
                                <p:cTn id="16" presetID="22" presetClass="entr" presetSubtype="1" fill="hold" grpId="0" nodeType="afterEffect">
                                  <p:stCondLst>
                                    <p:cond delay="0"/>
                                  </p:stCondLst>
                                  <p:childTnLst>
                                    <p:set>
                                      <p:cBhvr>
                                        <p:cTn id="17" dur="1" fill="hold">
                                          <p:stCondLst>
                                            <p:cond delay="0"/>
                                          </p:stCondLst>
                                        </p:cTn>
                                        <p:tgtEl>
                                          <p:spTgt spid="6148">
                                            <p:txEl>
                                              <p:pRg st="1" end="1"/>
                                            </p:txEl>
                                          </p:spTgt>
                                        </p:tgtEl>
                                        <p:attrNameLst>
                                          <p:attrName>style.visibility</p:attrName>
                                        </p:attrNameLst>
                                      </p:cBhvr>
                                      <p:to>
                                        <p:strVal val="visible"/>
                                      </p:to>
                                    </p:set>
                                    <p:animEffect transition="in" filter="wipe(up)">
                                      <p:cBhvr>
                                        <p:cTn id="18" dur="1000"/>
                                        <p:tgtEl>
                                          <p:spTgt spid="614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148">
                                            <p:txEl>
                                              <p:pRg st="2" end="2"/>
                                            </p:txEl>
                                          </p:spTgt>
                                        </p:tgtEl>
                                        <p:attrNameLst>
                                          <p:attrName>style.visibility</p:attrName>
                                        </p:attrNameLst>
                                      </p:cBhvr>
                                      <p:to>
                                        <p:strVal val="visible"/>
                                      </p:to>
                                    </p:set>
                                    <p:animEffect transition="in" filter="wipe(up)">
                                      <p:cBhvr>
                                        <p:cTn id="23" dur="1000"/>
                                        <p:tgtEl>
                                          <p:spTgt spid="614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6148">
                                            <p:txEl>
                                              <p:pRg st="3" end="3"/>
                                            </p:txEl>
                                          </p:spTgt>
                                        </p:tgtEl>
                                        <p:attrNameLst>
                                          <p:attrName>style.visibility</p:attrName>
                                        </p:attrNameLst>
                                      </p:cBhvr>
                                      <p:to>
                                        <p:strVal val="visible"/>
                                      </p:to>
                                    </p:set>
                                    <p:animEffect transition="in" filter="wipe(up)">
                                      <p:cBhvr>
                                        <p:cTn id="28" dur="1000"/>
                                        <p:tgtEl>
                                          <p:spTgt spid="614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6148">
                                            <p:txEl>
                                              <p:pRg st="4" end="4"/>
                                            </p:txEl>
                                          </p:spTgt>
                                        </p:tgtEl>
                                        <p:attrNameLst>
                                          <p:attrName>style.visibility</p:attrName>
                                        </p:attrNameLst>
                                      </p:cBhvr>
                                      <p:to>
                                        <p:strVal val="visible"/>
                                      </p:to>
                                    </p:set>
                                    <p:animEffect transition="in" filter="wipe(up)">
                                      <p:cBhvr>
                                        <p:cTn id="33" dur="1000"/>
                                        <p:tgtEl>
                                          <p:spTgt spid="614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6148">
                                            <p:txEl>
                                              <p:pRg st="5" end="5"/>
                                            </p:txEl>
                                          </p:spTgt>
                                        </p:tgtEl>
                                        <p:attrNameLst>
                                          <p:attrName>style.visibility</p:attrName>
                                        </p:attrNameLst>
                                      </p:cBhvr>
                                      <p:to>
                                        <p:strVal val="visible"/>
                                      </p:to>
                                    </p:set>
                                    <p:animEffect transition="in" filter="wipe(up)">
                                      <p:cBhvr>
                                        <p:cTn id="38" dur="1000"/>
                                        <p:tgtEl>
                                          <p:spTgt spid="61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p:bldP spid="614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039" y="2057400"/>
            <a:ext cx="8458200" cy="990600"/>
          </a:xfrm>
        </p:spPr>
        <p:txBody>
          <a:bodyPr/>
          <a:lstStyle/>
          <a:p>
            <a:r>
              <a:rPr lang="en-US" dirty="0">
                <a:solidFill>
                  <a:srgbClr val="000099"/>
                </a:solidFill>
                <a:effectLst>
                  <a:outerShdw blurRad="38100" dist="38100" dir="2700000" algn="tl">
                    <a:srgbClr val="000000">
                      <a:alpha val="43137"/>
                    </a:srgbClr>
                  </a:outerShdw>
                </a:effectLst>
              </a:rPr>
              <a:t>Short </a:t>
            </a:r>
            <a:r>
              <a:rPr lang="en-US" dirty="0" err="1">
                <a:solidFill>
                  <a:srgbClr val="000099"/>
                </a:solidFill>
                <a:effectLst>
                  <a:outerShdw blurRad="38100" dist="38100" dir="2700000" algn="tl">
                    <a:srgbClr val="000000">
                      <a:alpha val="43137"/>
                    </a:srgbClr>
                  </a:outerShdw>
                </a:effectLst>
              </a:rPr>
              <a:t>moodle</a:t>
            </a:r>
            <a:r>
              <a:rPr lang="en-US" dirty="0">
                <a:solidFill>
                  <a:srgbClr val="000099"/>
                </a:solidFill>
                <a:effectLst>
                  <a:outerShdw blurRad="38100" dist="38100" dir="2700000" algn="tl">
                    <a:srgbClr val="000000">
                      <a:alpha val="43137"/>
                    </a:srgbClr>
                  </a:outerShdw>
                </a:effectLst>
              </a:rPr>
              <a:t> quiz on personality and the SINEK video on </a:t>
            </a:r>
            <a:r>
              <a:rPr lang="en-US" dirty="0" err="1">
                <a:solidFill>
                  <a:srgbClr val="000099"/>
                </a:solidFill>
                <a:effectLst>
                  <a:outerShdw blurRad="38100" dist="38100" dir="2700000" algn="tl">
                    <a:srgbClr val="000000">
                      <a:alpha val="43137"/>
                    </a:srgbClr>
                  </a:outerShdw>
                </a:effectLst>
              </a:rPr>
              <a:t>TeamLead</a:t>
            </a:r>
            <a:r>
              <a:rPr lang="en-US" dirty="0">
                <a:solidFill>
                  <a:srgbClr val="000099"/>
                </a:solidFill>
                <a:effectLst>
                  <a:outerShdw blurRad="38100" dist="38100" dir="2700000" algn="tl">
                    <a:srgbClr val="000000">
                      <a:alpha val="43137"/>
                    </a:srgbClr>
                  </a:outerShdw>
                </a:effectLst>
              </a:rPr>
              <a:t> Moodle (10’)</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20</a:t>
            </a:fld>
            <a:endParaRPr lang="en-US"/>
          </a:p>
        </p:txBody>
      </p:sp>
      <p:pic>
        <p:nvPicPr>
          <p:cNvPr id="4" name="Picture 3">
            <a:hlinkClick r:id="rId2"/>
            <a:extLst>
              <a:ext uri="{FF2B5EF4-FFF2-40B4-BE49-F238E27FC236}">
                <a16:creationId xmlns:a16="http://schemas.microsoft.com/office/drawing/2014/main" id="{3C0D1933-0B2D-9632-8D57-CC8CDEEE29F2}"/>
              </a:ext>
            </a:extLst>
          </p:cNvPr>
          <p:cNvPicPr>
            <a:picLocks noChangeAspect="1"/>
          </p:cNvPicPr>
          <p:nvPr/>
        </p:nvPicPr>
        <p:blipFill>
          <a:blip r:embed="rId3"/>
          <a:stretch>
            <a:fillRect/>
          </a:stretch>
        </p:blipFill>
        <p:spPr>
          <a:xfrm>
            <a:off x="3124399" y="3463636"/>
            <a:ext cx="3075479" cy="1752600"/>
          </a:xfrm>
          <a:prstGeom prst="rect">
            <a:avLst/>
          </a:prstGeom>
        </p:spPr>
      </p:pic>
    </p:spTree>
    <p:extLst>
      <p:ext uri="{BB962C8B-B14F-4D97-AF65-F5344CB8AC3E}">
        <p14:creationId xmlns:p14="http://schemas.microsoft.com/office/powerpoint/2010/main" val="245750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A90D4CAE-45C6-954A-A088-8EBD4DA88C98}"/>
              </a:ext>
            </a:extLst>
          </p:cNvPr>
          <p:cNvSpPr>
            <a:spLocks noGrp="1"/>
          </p:cNvSpPr>
          <p:nvPr>
            <p:ph type="title"/>
          </p:nvPr>
        </p:nvSpPr>
        <p:spPr/>
        <p:txBody>
          <a:bodyPr>
            <a:normAutofit fontScale="90000"/>
          </a:bodyPr>
          <a:lstStyle/>
          <a:p>
            <a:r>
              <a:rPr lang="en-US" dirty="0"/>
              <a:t>Some insights on human biology and leadership</a:t>
            </a:r>
          </a:p>
        </p:txBody>
      </p:sp>
      <p:sp>
        <p:nvSpPr>
          <p:cNvPr id="7" name="CuadroTexto 6">
            <a:extLst>
              <a:ext uri="{FF2B5EF4-FFF2-40B4-BE49-F238E27FC236}">
                <a16:creationId xmlns:a16="http://schemas.microsoft.com/office/drawing/2014/main" id="{52E1C867-31A6-4C64-A3C3-C59BFA33ED56}"/>
              </a:ext>
            </a:extLst>
          </p:cNvPr>
          <p:cNvSpPr txBox="1"/>
          <p:nvPr/>
        </p:nvSpPr>
        <p:spPr>
          <a:xfrm>
            <a:off x="213871" y="5857985"/>
            <a:ext cx="4627382" cy="230832"/>
          </a:xfrm>
          <a:prstGeom prst="rect">
            <a:avLst/>
          </a:prstGeom>
          <a:noFill/>
        </p:spPr>
        <p:txBody>
          <a:bodyPr wrap="square">
            <a:spAutoFit/>
          </a:bodyPr>
          <a:lstStyle/>
          <a:p>
            <a:r>
              <a:rPr lang="en-US" sz="900" dirty="0">
                <a:solidFill>
                  <a:srgbClr val="FFFFFF"/>
                </a:solidFill>
                <a:latin typeface="Calibri" panose="020F0502020204030204" pitchFamily="34" charset="0"/>
              </a:rPr>
              <a:t>Copyright ©2021 Massachusetts Institute Technology</a:t>
            </a:r>
            <a:endParaRPr lang="en-US" sz="900" dirty="0"/>
          </a:p>
        </p:txBody>
      </p:sp>
      <p:sp>
        <p:nvSpPr>
          <p:cNvPr id="10" name="TextBox 9">
            <a:extLst>
              <a:ext uri="{FF2B5EF4-FFF2-40B4-BE49-F238E27FC236}">
                <a16:creationId xmlns:a16="http://schemas.microsoft.com/office/drawing/2014/main" id="{68C52DC2-7CF6-C744-B8E8-B173DD2EE4F4}"/>
              </a:ext>
            </a:extLst>
          </p:cNvPr>
          <p:cNvSpPr txBox="1"/>
          <p:nvPr/>
        </p:nvSpPr>
        <p:spPr>
          <a:xfrm>
            <a:off x="77499" y="1578206"/>
            <a:ext cx="8999596" cy="4016484"/>
          </a:xfrm>
          <a:prstGeom prst="rect">
            <a:avLst/>
          </a:prstGeom>
          <a:noFill/>
        </p:spPr>
        <p:txBody>
          <a:bodyPr wrap="square">
            <a:spAutoFit/>
          </a:bodyPr>
          <a:lstStyle/>
          <a:p>
            <a:r>
              <a:rPr lang="en-GB" dirty="0"/>
              <a:t>Simon Sinek “Why Leaders Eat Last” </a:t>
            </a:r>
            <a:r>
              <a:rPr lang="en-GB" dirty="0">
                <a:hlinkClick r:id="rId2"/>
              </a:rPr>
              <a:t>https://www.youtube.com/watch?v=ReRcHdeUG9Y&amp;t=60s</a:t>
            </a:r>
            <a:r>
              <a:rPr lang="en-GB" dirty="0"/>
              <a:t>  </a:t>
            </a:r>
          </a:p>
          <a:p>
            <a:endParaRPr lang="en-GB" sz="1800" dirty="0"/>
          </a:p>
          <a:p>
            <a:r>
              <a:rPr lang="en-GB" sz="2700" b="1" dirty="0"/>
              <a:t>E</a:t>
            </a:r>
          </a:p>
          <a:p>
            <a:endParaRPr lang="en-GB" sz="2700" dirty="0"/>
          </a:p>
          <a:p>
            <a:r>
              <a:rPr lang="en-GB" sz="2700" b="1" dirty="0"/>
              <a:t>D</a:t>
            </a:r>
          </a:p>
          <a:p>
            <a:endParaRPr lang="en-GB" sz="2700" dirty="0"/>
          </a:p>
          <a:p>
            <a:r>
              <a:rPr lang="en-GB" sz="2700" b="1" dirty="0"/>
              <a:t>S</a:t>
            </a:r>
          </a:p>
          <a:p>
            <a:endParaRPr lang="en-GB" sz="2700" dirty="0"/>
          </a:p>
          <a:p>
            <a:r>
              <a:rPr lang="en-GB" sz="2700" b="1" dirty="0"/>
              <a:t>O</a:t>
            </a:r>
          </a:p>
        </p:txBody>
      </p:sp>
      <p:cxnSp>
        <p:nvCxnSpPr>
          <p:cNvPr id="3" name="Straight Connector 2">
            <a:extLst>
              <a:ext uri="{FF2B5EF4-FFF2-40B4-BE49-F238E27FC236}">
                <a16:creationId xmlns:a16="http://schemas.microsoft.com/office/drawing/2014/main" id="{A633DFF5-18BF-F200-0595-79E3F32A3EF6}"/>
              </a:ext>
            </a:extLst>
          </p:cNvPr>
          <p:cNvCxnSpPr/>
          <p:nvPr/>
        </p:nvCxnSpPr>
        <p:spPr>
          <a:xfrm>
            <a:off x="121920" y="3934987"/>
            <a:ext cx="484594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DA23A7-4B25-1D28-741A-8895F5B06D23}"/>
              </a:ext>
            </a:extLst>
          </p:cNvPr>
          <p:cNvSpPr txBox="1"/>
          <p:nvPr/>
        </p:nvSpPr>
        <p:spPr>
          <a:xfrm>
            <a:off x="2643490" y="2767297"/>
            <a:ext cx="2718759" cy="830997"/>
          </a:xfrm>
          <a:prstGeom prst="rect">
            <a:avLst/>
          </a:prstGeom>
          <a:noFill/>
        </p:spPr>
        <p:txBody>
          <a:bodyPr wrap="square">
            <a:spAutoFit/>
          </a:bodyPr>
          <a:lstStyle/>
          <a:p>
            <a:r>
              <a:rPr lang="en-GB" dirty="0"/>
              <a:t>Selfish chemicals</a:t>
            </a:r>
          </a:p>
          <a:p>
            <a:r>
              <a:rPr lang="en-GB" dirty="0"/>
              <a:t>Activated by self</a:t>
            </a:r>
          </a:p>
        </p:txBody>
      </p:sp>
      <p:sp>
        <p:nvSpPr>
          <p:cNvPr id="11" name="TextBox 10">
            <a:extLst>
              <a:ext uri="{FF2B5EF4-FFF2-40B4-BE49-F238E27FC236}">
                <a16:creationId xmlns:a16="http://schemas.microsoft.com/office/drawing/2014/main" id="{D280330B-93E3-B6FC-B458-EB8AD11439FF}"/>
              </a:ext>
            </a:extLst>
          </p:cNvPr>
          <p:cNvSpPr txBox="1"/>
          <p:nvPr/>
        </p:nvSpPr>
        <p:spPr>
          <a:xfrm>
            <a:off x="533503" y="2537307"/>
            <a:ext cx="2718759" cy="461665"/>
          </a:xfrm>
          <a:prstGeom prst="rect">
            <a:avLst/>
          </a:prstGeom>
          <a:noFill/>
        </p:spPr>
        <p:txBody>
          <a:bodyPr wrap="square">
            <a:spAutoFit/>
          </a:bodyPr>
          <a:lstStyle/>
          <a:p>
            <a:r>
              <a:rPr lang="en-GB" dirty="0"/>
              <a:t>Endorphins</a:t>
            </a:r>
          </a:p>
        </p:txBody>
      </p:sp>
      <p:sp>
        <p:nvSpPr>
          <p:cNvPr id="12" name="TextBox 11">
            <a:extLst>
              <a:ext uri="{FF2B5EF4-FFF2-40B4-BE49-F238E27FC236}">
                <a16:creationId xmlns:a16="http://schemas.microsoft.com/office/drawing/2014/main" id="{4A8B504D-C9DC-A5EA-9E28-74D0A23EA972}"/>
              </a:ext>
            </a:extLst>
          </p:cNvPr>
          <p:cNvSpPr txBox="1"/>
          <p:nvPr/>
        </p:nvSpPr>
        <p:spPr>
          <a:xfrm>
            <a:off x="533503" y="3353736"/>
            <a:ext cx="2718759" cy="461665"/>
          </a:xfrm>
          <a:prstGeom prst="rect">
            <a:avLst/>
          </a:prstGeom>
          <a:noFill/>
        </p:spPr>
        <p:txBody>
          <a:bodyPr wrap="square">
            <a:spAutoFit/>
          </a:bodyPr>
          <a:lstStyle/>
          <a:p>
            <a:r>
              <a:rPr lang="en-GB" dirty="0"/>
              <a:t>Dopamine</a:t>
            </a:r>
          </a:p>
        </p:txBody>
      </p:sp>
      <p:sp>
        <p:nvSpPr>
          <p:cNvPr id="13" name="TextBox 12">
            <a:extLst>
              <a:ext uri="{FF2B5EF4-FFF2-40B4-BE49-F238E27FC236}">
                <a16:creationId xmlns:a16="http://schemas.microsoft.com/office/drawing/2014/main" id="{BF052C00-F041-A1D6-0D86-FBADBF0ECCBD}"/>
              </a:ext>
            </a:extLst>
          </p:cNvPr>
          <p:cNvSpPr txBox="1"/>
          <p:nvPr/>
        </p:nvSpPr>
        <p:spPr>
          <a:xfrm>
            <a:off x="533503" y="4153438"/>
            <a:ext cx="2718759" cy="461665"/>
          </a:xfrm>
          <a:prstGeom prst="rect">
            <a:avLst/>
          </a:prstGeom>
          <a:noFill/>
        </p:spPr>
        <p:txBody>
          <a:bodyPr wrap="square">
            <a:spAutoFit/>
          </a:bodyPr>
          <a:lstStyle/>
          <a:p>
            <a:r>
              <a:rPr lang="en-GB" dirty="0"/>
              <a:t>Serotonin</a:t>
            </a:r>
          </a:p>
        </p:txBody>
      </p:sp>
      <p:sp>
        <p:nvSpPr>
          <p:cNvPr id="14" name="TextBox 13">
            <a:extLst>
              <a:ext uri="{FF2B5EF4-FFF2-40B4-BE49-F238E27FC236}">
                <a16:creationId xmlns:a16="http://schemas.microsoft.com/office/drawing/2014/main" id="{223E050A-DB2F-FD79-4062-3CD58F2606AC}"/>
              </a:ext>
            </a:extLst>
          </p:cNvPr>
          <p:cNvSpPr txBox="1"/>
          <p:nvPr/>
        </p:nvSpPr>
        <p:spPr>
          <a:xfrm>
            <a:off x="533503" y="5003320"/>
            <a:ext cx="2718759" cy="461665"/>
          </a:xfrm>
          <a:prstGeom prst="rect">
            <a:avLst/>
          </a:prstGeom>
          <a:noFill/>
        </p:spPr>
        <p:txBody>
          <a:bodyPr wrap="square">
            <a:spAutoFit/>
          </a:bodyPr>
          <a:lstStyle/>
          <a:p>
            <a:r>
              <a:rPr lang="en-GB" dirty="0"/>
              <a:t>Oxytocin</a:t>
            </a:r>
          </a:p>
        </p:txBody>
      </p:sp>
      <p:sp>
        <p:nvSpPr>
          <p:cNvPr id="15" name="TextBox 14">
            <a:extLst>
              <a:ext uri="{FF2B5EF4-FFF2-40B4-BE49-F238E27FC236}">
                <a16:creationId xmlns:a16="http://schemas.microsoft.com/office/drawing/2014/main" id="{53D2D854-0934-BF6D-E852-EAD4CFCC4D79}"/>
              </a:ext>
            </a:extLst>
          </p:cNvPr>
          <p:cNvSpPr txBox="1"/>
          <p:nvPr/>
        </p:nvSpPr>
        <p:spPr>
          <a:xfrm>
            <a:off x="2643490" y="4487472"/>
            <a:ext cx="2718759" cy="830997"/>
          </a:xfrm>
          <a:prstGeom prst="rect">
            <a:avLst/>
          </a:prstGeom>
          <a:noFill/>
        </p:spPr>
        <p:txBody>
          <a:bodyPr wrap="square">
            <a:spAutoFit/>
          </a:bodyPr>
          <a:lstStyle/>
          <a:p>
            <a:r>
              <a:rPr lang="en-GB" dirty="0"/>
              <a:t>Need others to activate them</a:t>
            </a:r>
          </a:p>
        </p:txBody>
      </p:sp>
      <p:sp>
        <p:nvSpPr>
          <p:cNvPr id="16" name="TextBox 15">
            <a:extLst>
              <a:ext uri="{FF2B5EF4-FFF2-40B4-BE49-F238E27FC236}">
                <a16:creationId xmlns:a16="http://schemas.microsoft.com/office/drawing/2014/main" id="{29B1BB1D-C726-A5FC-7D17-AE8CDF3D97CD}"/>
              </a:ext>
            </a:extLst>
          </p:cNvPr>
          <p:cNvSpPr txBox="1"/>
          <p:nvPr/>
        </p:nvSpPr>
        <p:spPr>
          <a:xfrm>
            <a:off x="5336707" y="2958355"/>
            <a:ext cx="1087599" cy="2008242"/>
          </a:xfrm>
          <a:prstGeom prst="rect">
            <a:avLst/>
          </a:prstGeom>
          <a:noFill/>
        </p:spPr>
        <p:txBody>
          <a:bodyPr wrap="square">
            <a:spAutoFit/>
          </a:bodyPr>
          <a:lstStyle/>
          <a:p>
            <a:r>
              <a:rPr lang="en-GB" sz="12450" dirty="0"/>
              <a:t>C</a:t>
            </a:r>
          </a:p>
        </p:txBody>
      </p:sp>
      <p:sp>
        <p:nvSpPr>
          <p:cNvPr id="17" name="TextBox 16">
            <a:extLst>
              <a:ext uri="{FF2B5EF4-FFF2-40B4-BE49-F238E27FC236}">
                <a16:creationId xmlns:a16="http://schemas.microsoft.com/office/drawing/2014/main" id="{74391EEA-B76C-57BA-4374-D2D4D777CDC4}"/>
              </a:ext>
            </a:extLst>
          </p:cNvPr>
          <p:cNvSpPr txBox="1"/>
          <p:nvPr/>
        </p:nvSpPr>
        <p:spPr>
          <a:xfrm>
            <a:off x="6424306" y="3739797"/>
            <a:ext cx="2339192" cy="461665"/>
          </a:xfrm>
          <a:prstGeom prst="rect">
            <a:avLst/>
          </a:prstGeom>
          <a:noFill/>
        </p:spPr>
        <p:txBody>
          <a:bodyPr wrap="square">
            <a:spAutoFit/>
          </a:bodyPr>
          <a:lstStyle/>
          <a:p>
            <a:r>
              <a:rPr lang="en-GB" dirty="0"/>
              <a:t>Cortisol</a:t>
            </a:r>
          </a:p>
        </p:txBody>
      </p:sp>
    </p:spTree>
    <p:extLst>
      <p:ext uri="{BB962C8B-B14F-4D97-AF65-F5344CB8AC3E}">
        <p14:creationId xmlns:p14="http://schemas.microsoft.com/office/powerpoint/2010/main" val="90601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heel(1)">
                                      <p:cBhvr>
                                        <p:cTn id="31" dur="2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3" y="165100"/>
            <a:ext cx="8458200" cy="990600"/>
          </a:xfrm>
        </p:spPr>
        <p:txBody>
          <a:bodyPr/>
          <a:lstStyle/>
          <a:p>
            <a:r>
              <a:rPr lang="en-US" dirty="0">
                <a:solidFill>
                  <a:srgbClr val="000099"/>
                </a:solidFill>
                <a:effectLst>
                  <a:outerShdw blurRad="38100" dist="38100" dir="2700000" algn="tl">
                    <a:srgbClr val="000000">
                      <a:alpha val="43137"/>
                    </a:srgbClr>
                  </a:outerShdw>
                </a:effectLst>
              </a:rPr>
              <a:t>Identifying your own emotions</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22</a:t>
            </a:fld>
            <a:endParaRPr lang="en-US"/>
          </a:p>
        </p:txBody>
      </p:sp>
      <p:sp>
        <p:nvSpPr>
          <p:cNvPr id="5" name="Content Placeholder 4"/>
          <p:cNvSpPr>
            <a:spLocks noGrp="1"/>
          </p:cNvSpPr>
          <p:nvPr>
            <p:ph idx="1"/>
          </p:nvPr>
        </p:nvSpPr>
        <p:spPr>
          <a:xfrm>
            <a:off x="228600" y="800100"/>
            <a:ext cx="8458200" cy="6057900"/>
          </a:xfrm>
        </p:spPr>
        <p:txBody>
          <a:bodyPr/>
          <a:lstStyle/>
          <a:p>
            <a:r>
              <a:rPr lang="en-US" sz="2400" b="1" dirty="0">
                <a:solidFill>
                  <a:srgbClr val="000099"/>
                </a:solidFill>
              </a:rPr>
              <a:t>Identify our own emotions </a:t>
            </a:r>
            <a:r>
              <a:rPr lang="en-US" sz="2400" dirty="0">
                <a:solidFill>
                  <a:srgbClr val="000099"/>
                </a:solidFill>
              </a:rPr>
              <a:t>through their physical, corporate, and psychological manifestations: heart rhythm, sweating, tension, etc. Examples:</a:t>
            </a:r>
          </a:p>
          <a:p>
            <a:pPr marL="620713" lvl="1" indent="-257175"/>
            <a:r>
              <a:rPr lang="en-US" sz="2000" b="1" dirty="0">
                <a:solidFill>
                  <a:srgbClr val="000099"/>
                </a:solidFill>
              </a:rPr>
              <a:t>Fear: </a:t>
            </a:r>
            <a:r>
              <a:rPr lang="en-US" sz="2000" dirty="0">
                <a:solidFill>
                  <a:srgbClr val="000099"/>
                </a:solidFill>
              </a:rPr>
              <a:t>tremble, breathless, fight or fight responses, feel it in the gut: tightness in stomach etc.</a:t>
            </a:r>
          </a:p>
          <a:p>
            <a:pPr marL="620713" lvl="1" indent="-257175"/>
            <a:r>
              <a:rPr lang="en-US" sz="2000" b="1" dirty="0">
                <a:solidFill>
                  <a:srgbClr val="000099"/>
                </a:solidFill>
              </a:rPr>
              <a:t>Sadness:</a:t>
            </a:r>
            <a:r>
              <a:rPr lang="en-US" sz="2000" dirty="0">
                <a:solidFill>
                  <a:srgbClr val="000099"/>
                </a:solidFill>
              </a:rPr>
              <a:t> slows heart, tight throat, turn inwards</a:t>
            </a:r>
          </a:p>
          <a:p>
            <a:pPr marL="620713" lvl="1" indent="-257175"/>
            <a:r>
              <a:rPr lang="en-US" sz="2000" b="1" dirty="0">
                <a:solidFill>
                  <a:srgbClr val="000099"/>
                </a:solidFill>
              </a:rPr>
              <a:t>Anger: </a:t>
            </a:r>
            <a:r>
              <a:rPr lang="en-US" sz="2000" dirty="0">
                <a:solidFill>
                  <a:srgbClr val="000099"/>
                </a:solidFill>
              </a:rPr>
              <a:t>gives us energy, muscles tense, heart races, movements twitch, ready for battle . . .</a:t>
            </a:r>
          </a:p>
          <a:p>
            <a:pPr marL="620713" lvl="1" indent="-257175"/>
            <a:r>
              <a:rPr lang="en-US" sz="2000" b="1" dirty="0">
                <a:solidFill>
                  <a:srgbClr val="000099"/>
                </a:solidFill>
              </a:rPr>
              <a:t>Joy: </a:t>
            </a:r>
            <a:r>
              <a:rPr lang="en-US" sz="2000" dirty="0">
                <a:solidFill>
                  <a:srgbClr val="000099"/>
                </a:solidFill>
              </a:rPr>
              <a:t>heart beats faster, body relaxed, breathing is deep,  . . .</a:t>
            </a:r>
          </a:p>
          <a:p>
            <a:pPr marL="220663" indent="-257175"/>
            <a:r>
              <a:rPr lang="en-US" sz="2400" b="1" dirty="0">
                <a:solidFill>
                  <a:srgbClr val="000099"/>
                </a:solidFill>
              </a:rPr>
              <a:t>Identifying emotions of others </a:t>
            </a:r>
            <a:r>
              <a:rPr lang="en-US" sz="2400" dirty="0">
                <a:solidFill>
                  <a:srgbClr val="000099"/>
                </a:solidFill>
              </a:rPr>
              <a:t>through their verbal &amp; non-verbal expression, what they say, body language: tight fists, frowning, dropped shoulders, tense, attacking or avoiding behavior</a:t>
            </a:r>
          </a:p>
          <a:p>
            <a:pPr marL="220663" indent="-257175"/>
            <a:r>
              <a:rPr lang="en-US" sz="2400" b="1" dirty="0">
                <a:solidFill>
                  <a:srgbClr val="000099"/>
                </a:solidFill>
              </a:rPr>
              <a:t>Seeing the expression of a real or hidden emotion: </a:t>
            </a:r>
            <a:r>
              <a:rPr lang="en-US" sz="2400" dirty="0">
                <a:solidFill>
                  <a:srgbClr val="000099"/>
                </a:solidFill>
              </a:rPr>
              <a:t>people say all is fine but their body says otherwise, for example, clearly containing unexpressed anger</a:t>
            </a:r>
            <a:endParaRPr lang="en-US" sz="2400" b="1" dirty="0">
              <a:solidFill>
                <a:srgbClr val="000099"/>
              </a:solidFill>
            </a:endParaRPr>
          </a:p>
          <a:p>
            <a:pPr marL="220663" indent="-257175"/>
            <a:endParaRPr lang="en-US" sz="2400" b="1" dirty="0">
              <a:solidFill>
                <a:srgbClr val="000099"/>
              </a:solidFill>
            </a:endParaRPr>
          </a:p>
        </p:txBody>
      </p:sp>
    </p:spTree>
    <p:extLst>
      <p:ext uri="{BB962C8B-B14F-4D97-AF65-F5344CB8AC3E}">
        <p14:creationId xmlns:p14="http://schemas.microsoft.com/office/powerpoint/2010/main" val="33059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up)">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wipe(up)">
                                      <p:cBhvr>
                                        <p:cTn id="34" dur="5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wipe(up)">
                                      <p:cBhvr>
                                        <p:cTn id="39" dur="500"/>
                                        <p:tgtEl>
                                          <p:spTgt spid="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wipe(up)">
                                      <p:cBhvr>
                                        <p:cTn id="4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2AC967E-BAA5-4048-B6C1-672E28F7EC75}"/>
              </a:ext>
            </a:extLst>
          </p:cNvPr>
          <p:cNvSpPr>
            <a:spLocks noGrp="1"/>
          </p:cNvSpPr>
          <p:nvPr>
            <p:ph type="title"/>
          </p:nvPr>
        </p:nvSpPr>
        <p:spPr>
          <a:xfrm>
            <a:off x="457200" y="552685"/>
            <a:ext cx="8458200" cy="990600"/>
          </a:xfrm>
        </p:spPr>
        <p:txBody>
          <a:bodyPr/>
          <a:lstStyle/>
          <a:p>
            <a:r>
              <a:rPr lang="en-US" dirty="0">
                <a:solidFill>
                  <a:srgbClr val="000099"/>
                </a:solidFill>
                <a:effectLst>
                  <a:outerShdw blurRad="38100" dist="38100" dir="2700000" algn="tl">
                    <a:srgbClr val="000000">
                      <a:alpha val="43137"/>
                    </a:srgbClr>
                  </a:outerShdw>
                </a:effectLst>
              </a:rPr>
              <a:t>Using emotion wheels</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pic>
        <p:nvPicPr>
          <p:cNvPr id="1026" name="Picture 2" descr="wheel-of-emotions-positive-psychology">
            <a:extLst>
              <a:ext uri="{FF2B5EF4-FFF2-40B4-BE49-F238E27FC236}">
                <a16:creationId xmlns:a16="http://schemas.microsoft.com/office/drawing/2014/main" id="{E182EC0E-A444-4289-13B5-7224FB835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58765"/>
            <a:ext cx="5738813" cy="5699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F336DA-B4C5-13C0-CF9B-EC899B3F03E0}"/>
              </a:ext>
            </a:extLst>
          </p:cNvPr>
          <p:cNvSpPr txBox="1"/>
          <p:nvPr/>
        </p:nvSpPr>
        <p:spPr>
          <a:xfrm>
            <a:off x="6096000" y="6150114"/>
            <a:ext cx="3200400" cy="707886"/>
          </a:xfrm>
          <a:prstGeom prst="rect">
            <a:avLst/>
          </a:prstGeom>
          <a:noFill/>
        </p:spPr>
        <p:txBody>
          <a:bodyPr wrap="square">
            <a:spAutoFit/>
          </a:bodyPr>
          <a:lstStyle/>
          <a:p>
            <a:r>
              <a:rPr lang="en-GB" sz="2000" dirty="0">
                <a:hlinkClick r:id="rId4"/>
              </a:rPr>
              <a:t>https://www.betterup.com/blog/emotion-wheel</a:t>
            </a:r>
            <a:r>
              <a:rPr lang="en-GB" sz="2000" dirty="0"/>
              <a:t> </a:t>
            </a:r>
          </a:p>
        </p:txBody>
      </p:sp>
    </p:spTree>
    <p:extLst>
      <p:ext uri="{BB962C8B-B14F-4D97-AF65-F5344CB8AC3E}">
        <p14:creationId xmlns:p14="http://schemas.microsoft.com/office/powerpoint/2010/main" val="133896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12215-62AB-E97F-2D14-91396DCD866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8E22536-C822-8F31-1411-EF89357C6C82}"/>
              </a:ext>
            </a:extLst>
          </p:cNvPr>
          <p:cNvSpPr>
            <a:spLocks noGrp="1"/>
          </p:cNvSpPr>
          <p:nvPr>
            <p:ph type="title"/>
          </p:nvPr>
        </p:nvSpPr>
        <p:spPr>
          <a:xfrm>
            <a:off x="342900" y="228600"/>
            <a:ext cx="8458200" cy="990600"/>
          </a:xfrm>
        </p:spPr>
        <p:txBody>
          <a:bodyPr/>
          <a:lstStyle/>
          <a:p>
            <a:r>
              <a:rPr lang="en-US" dirty="0">
                <a:solidFill>
                  <a:srgbClr val="000099"/>
                </a:solidFill>
                <a:effectLst>
                  <a:outerShdw blurRad="38100" dist="38100" dir="2700000" algn="tl">
                    <a:srgbClr val="000000">
                      <a:alpha val="43137"/>
                    </a:srgbClr>
                  </a:outerShdw>
                </a:effectLst>
              </a:rPr>
              <a:t>Using emotion wheels</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73B97FC8-230B-B2AC-6694-071878F7F303}"/>
              </a:ext>
            </a:extLst>
          </p:cNvPr>
          <p:cNvSpPr txBox="1"/>
          <p:nvPr/>
        </p:nvSpPr>
        <p:spPr>
          <a:xfrm>
            <a:off x="1600200" y="6378714"/>
            <a:ext cx="7696200" cy="707886"/>
          </a:xfrm>
          <a:prstGeom prst="rect">
            <a:avLst/>
          </a:prstGeom>
          <a:noFill/>
        </p:spPr>
        <p:txBody>
          <a:bodyPr wrap="square">
            <a:spAutoFit/>
          </a:bodyPr>
          <a:lstStyle/>
          <a:p>
            <a:r>
              <a:rPr lang="en-GB" sz="2000" dirty="0">
                <a:hlinkClick r:id="rId3"/>
              </a:rPr>
              <a:t>https://en.wikipedia.org/wiki/Robert_Plutchik</a:t>
            </a:r>
            <a:endParaRPr lang="en-GB" sz="2000" dirty="0"/>
          </a:p>
          <a:p>
            <a:endParaRPr lang="en-GB" sz="2000" dirty="0"/>
          </a:p>
        </p:txBody>
      </p:sp>
      <p:pic>
        <p:nvPicPr>
          <p:cNvPr id="10" name="Picture 9">
            <a:extLst>
              <a:ext uri="{FF2B5EF4-FFF2-40B4-BE49-F238E27FC236}">
                <a16:creationId xmlns:a16="http://schemas.microsoft.com/office/drawing/2014/main" id="{90419D70-754C-98B5-98DC-9FA6272D1AE8}"/>
              </a:ext>
            </a:extLst>
          </p:cNvPr>
          <p:cNvPicPr>
            <a:picLocks noChangeAspect="1"/>
          </p:cNvPicPr>
          <p:nvPr/>
        </p:nvPicPr>
        <p:blipFill>
          <a:blip r:embed="rId4"/>
          <a:stretch>
            <a:fillRect/>
          </a:stretch>
        </p:blipFill>
        <p:spPr>
          <a:xfrm>
            <a:off x="983919" y="754380"/>
            <a:ext cx="6864681" cy="5624334"/>
          </a:xfrm>
          <a:prstGeom prst="rect">
            <a:avLst/>
          </a:prstGeom>
        </p:spPr>
      </p:pic>
    </p:spTree>
    <p:extLst>
      <p:ext uri="{BB962C8B-B14F-4D97-AF65-F5344CB8AC3E}">
        <p14:creationId xmlns:p14="http://schemas.microsoft.com/office/powerpoint/2010/main" val="28725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2AC967E-BAA5-4048-B6C1-672E28F7EC75}"/>
              </a:ext>
            </a:extLst>
          </p:cNvPr>
          <p:cNvSpPr>
            <a:spLocks noGrp="1"/>
          </p:cNvSpPr>
          <p:nvPr>
            <p:ph type="title"/>
          </p:nvPr>
        </p:nvSpPr>
        <p:spPr>
          <a:xfrm>
            <a:off x="342900" y="300329"/>
            <a:ext cx="8458200" cy="990600"/>
          </a:xfrm>
        </p:spPr>
        <p:txBody>
          <a:bodyPr/>
          <a:lstStyle/>
          <a:p>
            <a:r>
              <a:rPr lang="en-US" dirty="0">
                <a:solidFill>
                  <a:srgbClr val="000099"/>
                </a:solidFill>
                <a:effectLst>
                  <a:outerShdw blurRad="38100" dist="38100" dir="2700000" algn="tl">
                    <a:srgbClr val="000000">
                      <a:alpha val="43137"/>
                    </a:srgbClr>
                  </a:outerShdw>
                </a:effectLst>
              </a:rPr>
              <a:t>Using emotion wheels</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8DF336DA-B4C5-13C0-CF9B-EC899B3F03E0}"/>
              </a:ext>
            </a:extLst>
          </p:cNvPr>
          <p:cNvSpPr txBox="1"/>
          <p:nvPr/>
        </p:nvSpPr>
        <p:spPr>
          <a:xfrm>
            <a:off x="3810000" y="6457890"/>
            <a:ext cx="6553200" cy="400110"/>
          </a:xfrm>
          <a:prstGeom prst="rect">
            <a:avLst/>
          </a:prstGeom>
          <a:noFill/>
        </p:spPr>
        <p:txBody>
          <a:bodyPr wrap="square">
            <a:spAutoFit/>
          </a:bodyPr>
          <a:lstStyle/>
          <a:p>
            <a:r>
              <a:rPr lang="en-GB" sz="2000" dirty="0">
                <a:hlinkClick r:id="rId2"/>
              </a:rPr>
              <a:t>https://www.betterup.com/blog/emotion-wheel</a:t>
            </a:r>
            <a:r>
              <a:rPr lang="en-GB" sz="2000" dirty="0"/>
              <a:t> </a:t>
            </a:r>
          </a:p>
        </p:txBody>
      </p:sp>
      <p:pic>
        <p:nvPicPr>
          <p:cNvPr id="3074" name="Picture 2" descr="Emotion-Wheel-I">
            <a:extLst>
              <a:ext uri="{FF2B5EF4-FFF2-40B4-BE49-F238E27FC236}">
                <a16:creationId xmlns:a16="http://schemas.microsoft.com/office/drawing/2014/main" id="{3FCA0879-7792-11ED-0B83-E82D98D0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829139"/>
            <a:ext cx="5581650" cy="567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1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E0D2BB-F6B9-4750-9285-9CCF38C29BEB}"/>
              </a:ext>
            </a:extLst>
          </p:cNvPr>
          <p:cNvSpPr>
            <a:spLocks noGrp="1"/>
          </p:cNvSpPr>
          <p:nvPr>
            <p:ph type="sldNum" sz="quarter" idx="12"/>
          </p:nvPr>
        </p:nvSpPr>
        <p:spPr/>
        <p:txBody>
          <a:bodyPr/>
          <a:lstStyle/>
          <a:p>
            <a:fld id="{06F2B315-DD32-413D-91B5-93637BB53D00}" type="slidenum">
              <a:rPr lang="en-US" altLang="en-US" smtClean="0"/>
              <a:pPr/>
              <a:t>26</a:t>
            </a:fld>
            <a:endParaRPr lang="en-US" altLang="en-US"/>
          </a:p>
        </p:txBody>
      </p:sp>
      <p:pic>
        <p:nvPicPr>
          <p:cNvPr id="5" name="Picture 4">
            <a:extLst>
              <a:ext uri="{FF2B5EF4-FFF2-40B4-BE49-F238E27FC236}">
                <a16:creationId xmlns:a16="http://schemas.microsoft.com/office/drawing/2014/main" id="{A948EEE0-8FE7-4809-BB52-FF2FED2FC00A}"/>
              </a:ext>
            </a:extLst>
          </p:cNvPr>
          <p:cNvPicPr>
            <a:picLocks noChangeAspect="1"/>
          </p:cNvPicPr>
          <p:nvPr/>
        </p:nvPicPr>
        <p:blipFill>
          <a:blip r:embed="rId2"/>
          <a:stretch>
            <a:fillRect/>
          </a:stretch>
        </p:blipFill>
        <p:spPr>
          <a:xfrm>
            <a:off x="1897773" y="1036262"/>
            <a:ext cx="5334000" cy="5320565"/>
          </a:xfrm>
          <a:prstGeom prst="rect">
            <a:avLst/>
          </a:prstGeom>
        </p:spPr>
      </p:pic>
      <p:sp>
        <p:nvSpPr>
          <p:cNvPr id="6" name="Title 1">
            <a:extLst>
              <a:ext uri="{FF2B5EF4-FFF2-40B4-BE49-F238E27FC236}">
                <a16:creationId xmlns:a16="http://schemas.microsoft.com/office/drawing/2014/main" id="{32AC967E-BAA5-4048-B6C1-672E28F7EC75}"/>
              </a:ext>
            </a:extLst>
          </p:cNvPr>
          <p:cNvSpPr>
            <a:spLocks noGrp="1"/>
          </p:cNvSpPr>
          <p:nvPr>
            <p:ph type="title"/>
          </p:nvPr>
        </p:nvSpPr>
        <p:spPr>
          <a:xfrm>
            <a:off x="457200" y="552685"/>
            <a:ext cx="8458200" cy="990600"/>
          </a:xfrm>
        </p:spPr>
        <p:txBody>
          <a:bodyPr/>
          <a:lstStyle/>
          <a:p>
            <a:r>
              <a:rPr lang="en-US" dirty="0">
                <a:solidFill>
                  <a:srgbClr val="000099"/>
                </a:solidFill>
                <a:effectLst>
                  <a:outerShdw blurRad="38100" dist="38100" dir="2700000" algn="tl">
                    <a:srgbClr val="000000">
                      <a:alpha val="43137"/>
                    </a:srgbClr>
                  </a:outerShdw>
                </a:effectLst>
              </a:rPr>
              <a:t>Try to identify these emotions</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4DD41229-4D2D-4744-96C5-183A211EC93E}"/>
              </a:ext>
            </a:extLst>
          </p:cNvPr>
          <p:cNvSpPr txBox="1"/>
          <p:nvPr/>
        </p:nvSpPr>
        <p:spPr>
          <a:xfrm>
            <a:off x="1835120" y="2557046"/>
            <a:ext cx="298480" cy="338554"/>
          </a:xfrm>
          <a:prstGeom prst="rect">
            <a:avLst/>
          </a:prstGeom>
          <a:noFill/>
        </p:spPr>
        <p:txBody>
          <a:bodyPr wrap="none" rtlCol="0">
            <a:spAutoFit/>
          </a:bodyPr>
          <a:lstStyle/>
          <a:p>
            <a:r>
              <a:rPr lang="en-US" sz="1600" dirty="0"/>
              <a:t>1</a:t>
            </a:r>
          </a:p>
        </p:txBody>
      </p:sp>
      <p:sp>
        <p:nvSpPr>
          <p:cNvPr id="8" name="TextBox 7">
            <a:extLst>
              <a:ext uri="{FF2B5EF4-FFF2-40B4-BE49-F238E27FC236}">
                <a16:creationId xmlns:a16="http://schemas.microsoft.com/office/drawing/2014/main" id="{8C7E11AF-8D39-4964-A396-8E4016F0125E}"/>
              </a:ext>
            </a:extLst>
          </p:cNvPr>
          <p:cNvSpPr txBox="1"/>
          <p:nvPr/>
        </p:nvSpPr>
        <p:spPr>
          <a:xfrm>
            <a:off x="3657600" y="2557046"/>
            <a:ext cx="227693" cy="338554"/>
          </a:xfrm>
          <a:prstGeom prst="rect">
            <a:avLst/>
          </a:prstGeom>
          <a:noFill/>
        </p:spPr>
        <p:txBody>
          <a:bodyPr wrap="square" rtlCol="0">
            <a:spAutoFit/>
          </a:bodyPr>
          <a:lstStyle/>
          <a:p>
            <a:r>
              <a:rPr lang="en-US" sz="1600" dirty="0"/>
              <a:t>2</a:t>
            </a:r>
          </a:p>
        </p:txBody>
      </p:sp>
      <p:sp>
        <p:nvSpPr>
          <p:cNvPr id="9" name="TextBox 8">
            <a:extLst>
              <a:ext uri="{FF2B5EF4-FFF2-40B4-BE49-F238E27FC236}">
                <a16:creationId xmlns:a16="http://schemas.microsoft.com/office/drawing/2014/main" id="{789D6006-07BE-4219-BAA3-90EDB8FFD823}"/>
              </a:ext>
            </a:extLst>
          </p:cNvPr>
          <p:cNvSpPr txBox="1"/>
          <p:nvPr/>
        </p:nvSpPr>
        <p:spPr>
          <a:xfrm>
            <a:off x="5568920" y="2557046"/>
            <a:ext cx="298480" cy="338554"/>
          </a:xfrm>
          <a:prstGeom prst="rect">
            <a:avLst/>
          </a:prstGeom>
          <a:noFill/>
        </p:spPr>
        <p:txBody>
          <a:bodyPr wrap="none" rtlCol="0">
            <a:spAutoFit/>
          </a:bodyPr>
          <a:lstStyle/>
          <a:p>
            <a:r>
              <a:rPr lang="en-US" sz="1600" dirty="0"/>
              <a:t>3</a:t>
            </a:r>
          </a:p>
        </p:txBody>
      </p:sp>
      <p:sp>
        <p:nvSpPr>
          <p:cNvPr id="10" name="TextBox 9">
            <a:extLst>
              <a:ext uri="{FF2B5EF4-FFF2-40B4-BE49-F238E27FC236}">
                <a16:creationId xmlns:a16="http://schemas.microsoft.com/office/drawing/2014/main" id="{13C869E5-E6AD-48F5-ACAD-AF59673C2DCB}"/>
              </a:ext>
            </a:extLst>
          </p:cNvPr>
          <p:cNvSpPr txBox="1"/>
          <p:nvPr/>
        </p:nvSpPr>
        <p:spPr>
          <a:xfrm>
            <a:off x="1828800" y="4419600"/>
            <a:ext cx="298480" cy="338554"/>
          </a:xfrm>
          <a:prstGeom prst="rect">
            <a:avLst/>
          </a:prstGeom>
          <a:noFill/>
        </p:spPr>
        <p:txBody>
          <a:bodyPr wrap="none" rtlCol="0">
            <a:spAutoFit/>
          </a:bodyPr>
          <a:lstStyle/>
          <a:p>
            <a:r>
              <a:rPr lang="en-US" sz="1600" dirty="0"/>
              <a:t>4</a:t>
            </a:r>
          </a:p>
        </p:txBody>
      </p:sp>
      <p:sp>
        <p:nvSpPr>
          <p:cNvPr id="11" name="TextBox 10">
            <a:extLst>
              <a:ext uri="{FF2B5EF4-FFF2-40B4-BE49-F238E27FC236}">
                <a16:creationId xmlns:a16="http://schemas.microsoft.com/office/drawing/2014/main" id="{EB7424EC-3353-4846-B816-7AD0FE7D3A95}"/>
              </a:ext>
            </a:extLst>
          </p:cNvPr>
          <p:cNvSpPr txBox="1"/>
          <p:nvPr/>
        </p:nvSpPr>
        <p:spPr>
          <a:xfrm>
            <a:off x="3651280" y="4419600"/>
            <a:ext cx="227693" cy="338554"/>
          </a:xfrm>
          <a:prstGeom prst="rect">
            <a:avLst/>
          </a:prstGeom>
          <a:noFill/>
        </p:spPr>
        <p:txBody>
          <a:bodyPr wrap="square" rtlCol="0">
            <a:spAutoFit/>
          </a:bodyPr>
          <a:lstStyle/>
          <a:p>
            <a:r>
              <a:rPr lang="en-US" sz="1600" dirty="0"/>
              <a:t>5</a:t>
            </a:r>
          </a:p>
        </p:txBody>
      </p:sp>
      <p:sp>
        <p:nvSpPr>
          <p:cNvPr id="12" name="TextBox 11">
            <a:extLst>
              <a:ext uri="{FF2B5EF4-FFF2-40B4-BE49-F238E27FC236}">
                <a16:creationId xmlns:a16="http://schemas.microsoft.com/office/drawing/2014/main" id="{A90E0BDF-9E32-4851-9747-EC52A178F48B}"/>
              </a:ext>
            </a:extLst>
          </p:cNvPr>
          <p:cNvSpPr txBox="1"/>
          <p:nvPr/>
        </p:nvSpPr>
        <p:spPr>
          <a:xfrm>
            <a:off x="5562600" y="4419600"/>
            <a:ext cx="298480" cy="338554"/>
          </a:xfrm>
          <a:prstGeom prst="rect">
            <a:avLst/>
          </a:prstGeom>
          <a:noFill/>
        </p:spPr>
        <p:txBody>
          <a:bodyPr wrap="none" rtlCol="0">
            <a:spAutoFit/>
          </a:bodyPr>
          <a:lstStyle/>
          <a:p>
            <a:r>
              <a:rPr lang="en-US" sz="1600" dirty="0"/>
              <a:t>6</a:t>
            </a:r>
          </a:p>
        </p:txBody>
      </p:sp>
      <p:sp>
        <p:nvSpPr>
          <p:cNvPr id="13" name="TextBox 12">
            <a:extLst>
              <a:ext uri="{FF2B5EF4-FFF2-40B4-BE49-F238E27FC236}">
                <a16:creationId xmlns:a16="http://schemas.microsoft.com/office/drawing/2014/main" id="{14BA81A2-29CA-4F9A-9C36-99A63F578D0F}"/>
              </a:ext>
            </a:extLst>
          </p:cNvPr>
          <p:cNvSpPr txBox="1"/>
          <p:nvPr/>
        </p:nvSpPr>
        <p:spPr>
          <a:xfrm>
            <a:off x="1835120" y="6248400"/>
            <a:ext cx="298480" cy="338554"/>
          </a:xfrm>
          <a:prstGeom prst="rect">
            <a:avLst/>
          </a:prstGeom>
          <a:noFill/>
        </p:spPr>
        <p:txBody>
          <a:bodyPr wrap="none" rtlCol="0">
            <a:spAutoFit/>
          </a:bodyPr>
          <a:lstStyle/>
          <a:p>
            <a:r>
              <a:rPr lang="en-US" sz="1600" dirty="0"/>
              <a:t>7</a:t>
            </a:r>
          </a:p>
        </p:txBody>
      </p:sp>
      <p:sp>
        <p:nvSpPr>
          <p:cNvPr id="14" name="TextBox 13">
            <a:extLst>
              <a:ext uri="{FF2B5EF4-FFF2-40B4-BE49-F238E27FC236}">
                <a16:creationId xmlns:a16="http://schemas.microsoft.com/office/drawing/2014/main" id="{5CADDBEF-0909-4938-8253-B2EB39583238}"/>
              </a:ext>
            </a:extLst>
          </p:cNvPr>
          <p:cNvSpPr txBox="1"/>
          <p:nvPr/>
        </p:nvSpPr>
        <p:spPr>
          <a:xfrm>
            <a:off x="3657600" y="6248400"/>
            <a:ext cx="227693" cy="338554"/>
          </a:xfrm>
          <a:prstGeom prst="rect">
            <a:avLst/>
          </a:prstGeom>
          <a:noFill/>
        </p:spPr>
        <p:txBody>
          <a:bodyPr wrap="square" rtlCol="0">
            <a:spAutoFit/>
          </a:bodyPr>
          <a:lstStyle/>
          <a:p>
            <a:r>
              <a:rPr lang="en-US" sz="1600" dirty="0"/>
              <a:t>8</a:t>
            </a:r>
          </a:p>
        </p:txBody>
      </p:sp>
      <p:sp>
        <p:nvSpPr>
          <p:cNvPr id="15" name="TextBox 14">
            <a:extLst>
              <a:ext uri="{FF2B5EF4-FFF2-40B4-BE49-F238E27FC236}">
                <a16:creationId xmlns:a16="http://schemas.microsoft.com/office/drawing/2014/main" id="{C52B2789-F577-4058-B801-EDD863DDBF14}"/>
              </a:ext>
            </a:extLst>
          </p:cNvPr>
          <p:cNvSpPr txBox="1"/>
          <p:nvPr/>
        </p:nvSpPr>
        <p:spPr>
          <a:xfrm>
            <a:off x="5568920" y="6248400"/>
            <a:ext cx="298480" cy="338554"/>
          </a:xfrm>
          <a:prstGeom prst="rect">
            <a:avLst/>
          </a:prstGeom>
          <a:noFill/>
        </p:spPr>
        <p:txBody>
          <a:bodyPr wrap="none" rtlCol="0">
            <a:spAutoFit/>
          </a:bodyPr>
          <a:lstStyle/>
          <a:p>
            <a:r>
              <a:rPr lang="en-US" sz="1600" dirty="0"/>
              <a:t>9</a:t>
            </a:r>
          </a:p>
        </p:txBody>
      </p:sp>
    </p:spTree>
    <p:extLst>
      <p:ext uri="{BB962C8B-B14F-4D97-AF65-F5344CB8AC3E}">
        <p14:creationId xmlns:p14="http://schemas.microsoft.com/office/powerpoint/2010/main" val="135724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3B1080-DCD4-450A-80D9-33C71F0992CC}"/>
              </a:ext>
            </a:extLst>
          </p:cNvPr>
          <p:cNvSpPr>
            <a:spLocks noGrp="1"/>
          </p:cNvSpPr>
          <p:nvPr>
            <p:ph type="sldNum" sz="quarter" idx="12"/>
          </p:nvPr>
        </p:nvSpPr>
        <p:spPr/>
        <p:txBody>
          <a:bodyPr/>
          <a:lstStyle/>
          <a:p>
            <a:fld id="{06F2B315-DD32-413D-91B5-93637BB53D00}" type="slidenum">
              <a:rPr lang="en-US" altLang="en-US" smtClean="0"/>
              <a:pPr/>
              <a:t>27</a:t>
            </a:fld>
            <a:endParaRPr lang="en-US" altLang="en-US"/>
          </a:p>
        </p:txBody>
      </p:sp>
      <p:pic>
        <p:nvPicPr>
          <p:cNvPr id="6" name="Picture 5">
            <a:extLst>
              <a:ext uri="{FF2B5EF4-FFF2-40B4-BE49-F238E27FC236}">
                <a16:creationId xmlns:a16="http://schemas.microsoft.com/office/drawing/2014/main" id="{F188A4C1-37A5-493B-8DF5-75DAA039B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09" y="-328247"/>
            <a:ext cx="5015523" cy="3761643"/>
          </a:xfrm>
          <a:prstGeom prst="rect">
            <a:avLst/>
          </a:prstGeom>
        </p:spPr>
      </p:pic>
      <p:pic>
        <p:nvPicPr>
          <p:cNvPr id="8" name="Picture 7">
            <a:extLst>
              <a:ext uri="{FF2B5EF4-FFF2-40B4-BE49-F238E27FC236}">
                <a16:creationId xmlns:a16="http://schemas.microsoft.com/office/drawing/2014/main" id="{D883788B-7D21-4D70-9BD6-8E44E35AE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9" y="3075841"/>
            <a:ext cx="5027247" cy="3770436"/>
          </a:xfrm>
          <a:prstGeom prst="rect">
            <a:avLst/>
          </a:prstGeom>
        </p:spPr>
      </p:pic>
      <p:pic>
        <p:nvPicPr>
          <p:cNvPr id="10" name="Picture 9">
            <a:extLst>
              <a:ext uri="{FF2B5EF4-FFF2-40B4-BE49-F238E27FC236}">
                <a16:creationId xmlns:a16="http://schemas.microsoft.com/office/drawing/2014/main" id="{7894B559-414D-4AE4-A6E5-C7AB4C954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51693"/>
            <a:ext cx="4572000" cy="3429000"/>
          </a:xfrm>
          <a:prstGeom prst="rect">
            <a:avLst/>
          </a:prstGeom>
        </p:spPr>
      </p:pic>
    </p:spTree>
    <p:extLst>
      <p:ext uri="{BB962C8B-B14F-4D97-AF65-F5344CB8AC3E}">
        <p14:creationId xmlns:p14="http://schemas.microsoft.com/office/powerpoint/2010/main" val="3335975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3" y="165100"/>
            <a:ext cx="8458200" cy="990600"/>
          </a:xfrm>
        </p:spPr>
        <p:txBody>
          <a:bodyPr/>
          <a:lstStyle/>
          <a:p>
            <a:r>
              <a:rPr lang="en-US" dirty="0">
                <a:solidFill>
                  <a:srgbClr val="000099"/>
                </a:solidFill>
                <a:effectLst>
                  <a:outerShdw blurRad="38100" dist="38100" dir="2700000" algn="tl">
                    <a:srgbClr val="000000">
                      <a:alpha val="43137"/>
                    </a:srgbClr>
                  </a:outerShdw>
                </a:effectLst>
              </a:rPr>
              <a:t>Understanding emotions</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28</a:t>
            </a:fld>
            <a:endParaRPr lang="en-US"/>
          </a:p>
        </p:txBody>
      </p:sp>
      <p:sp>
        <p:nvSpPr>
          <p:cNvPr id="5" name="Content Placeholder 4"/>
          <p:cNvSpPr>
            <a:spLocks noGrp="1"/>
          </p:cNvSpPr>
          <p:nvPr>
            <p:ph idx="1"/>
          </p:nvPr>
        </p:nvSpPr>
        <p:spPr>
          <a:xfrm>
            <a:off x="228600" y="609600"/>
            <a:ext cx="8458200" cy="6057900"/>
          </a:xfrm>
        </p:spPr>
        <p:txBody>
          <a:bodyPr/>
          <a:lstStyle/>
          <a:p>
            <a:r>
              <a:rPr lang="en-US" sz="2400" b="1" dirty="0">
                <a:solidFill>
                  <a:srgbClr val="000099"/>
                </a:solidFill>
              </a:rPr>
              <a:t>Reading the trigger and the emotion: </a:t>
            </a:r>
            <a:br>
              <a:rPr lang="en-US" sz="2400" b="1" dirty="0">
                <a:solidFill>
                  <a:srgbClr val="000099"/>
                </a:solidFill>
              </a:rPr>
            </a:br>
            <a:r>
              <a:rPr lang="en-US" sz="2400" dirty="0">
                <a:solidFill>
                  <a:srgbClr val="000099"/>
                </a:solidFill>
              </a:rPr>
              <a:t>emotions don’t come from nowhere – triggers are generally </a:t>
            </a:r>
            <a:r>
              <a:rPr lang="en-US" sz="2400" b="1" dirty="0">
                <a:solidFill>
                  <a:srgbClr val="000099"/>
                </a:solidFill>
              </a:rPr>
              <a:t>external</a:t>
            </a:r>
            <a:r>
              <a:rPr lang="en-US" sz="2400" dirty="0">
                <a:solidFill>
                  <a:srgbClr val="000099"/>
                </a:solidFill>
              </a:rPr>
              <a:t>: threat, loss, obstacles, unkept promises, aggressive dialog…not doing tasks between classes. Sometimes </a:t>
            </a:r>
            <a:r>
              <a:rPr lang="en-US" sz="2400" b="1" dirty="0">
                <a:solidFill>
                  <a:srgbClr val="000099"/>
                </a:solidFill>
              </a:rPr>
              <a:t>internal</a:t>
            </a:r>
            <a:r>
              <a:rPr lang="en-US" sz="2400" dirty="0">
                <a:solidFill>
                  <a:srgbClr val="000099"/>
                </a:solidFill>
              </a:rPr>
              <a:t>: I blame myself, I’m already tense and vulnerable, expecting the worst, I should . . .</a:t>
            </a:r>
          </a:p>
          <a:p>
            <a:r>
              <a:rPr lang="en-US" sz="2400" b="1" dirty="0">
                <a:solidFill>
                  <a:srgbClr val="000099"/>
                </a:solidFill>
              </a:rPr>
              <a:t>Relating the emotion and the behavior: </a:t>
            </a:r>
            <a:r>
              <a:rPr lang="en-US" sz="2400" dirty="0">
                <a:solidFill>
                  <a:srgbClr val="000099"/>
                </a:solidFill>
              </a:rPr>
              <a:t>when sad we turn inward, when happy we’re relaxed and excited, when angry we show attacking behavior</a:t>
            </a:r>
          </a:p>
          <a:p>
            <a:pPr marL="220663" indent="-257175"/>
            <a:r>
              <a:rPr lang="en-US" sz="2400" b="1" dirty="0">
                <a:solidFill>
                  <a:srgbClr val="000099"/>
                </a:solidFill>
              </a:rPr>
              <a:t>Understanding complex emotions learned in our personal history: </a:t>
            </a:r>
            <a:r>
              <a:rPr lang="en-US" sz="2400" dirty="0">
                <a:solidFill>
                  <a:srgbClr val="000099"/>
                </a:solidFill>
              </a:rPr>
              <a:t>guilt, jealousy, shame, fear of not facing things, and anxiety</a:t>
            </a:r>
          </a:p>
          <a:p>
            <a:pPr marL="220663" indent="-257175"/>
            <a:r>
              <a:rPr lang="en-US" sz="2400" b="1" dirty="0">
                <a:solidFill>
                  <a:srgbClr val="000099"/>
                </a:solidFill>
              </a:rPr>
              <a:t>Understanding the transition of emotions: </a:t>
            </a:r>
            <a:r>
              <a:rPr lang="en-US" sz="2400" dirty="0">
                <a:solidFill>
                  <a:srgbClr val="000099"/>
                </a:solidFill>
              </a:rPr>
              <a:t>we may be sad and lacking energy (because it’s comfortable) then become angry with the energy to fight back (a more appropriate response, perhaps).</a:t>
            </a:r>
            <a:endParaRPr lang="en-US" sz="2400" b="1" dirty="0">
              <a:solidFill>
                <a:srgbClr val="000099"/>
              </a:solidFill>
            </a:endParaRPr>
          </a:p>
          <a:p>
            <a:pPr marL="220663" indent="-257175"/>
            <a:endParaRPr lang="en-US" sz="2400" b="1" dirty="0">
              <a:solidFill>
                <a:srgbClr val="000099"/>
              </a:solidFill>
            </a:endParaRPr>
          </a:p>
          <a:p>
            <a:pPr marL="220663" indent="-257175"/>
            <a:endParaRPr lang="en-US" sz="2400" b="1" dirty="0">
              <a:solidFill>
                <a:srgbClr val="000099"/>
              </a:solidFill>
            </a:endParaRPr>
          </a:p>
        </p:txBody>
      </p:sp>
    </p:spTree>
    <p:extLst>
      <p:ext uri="{BB962C8B-B14F-4D97-AF65-F5344CB8AC3E}">
        <p14:creationId xmlns:p14="http://schemas.microsoft.com/office/powerpoint/2010/main" val="412730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up)">
                                      <p:cBhvr>
                                        <p:cTn id="2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3" y="165100"/>
            <a:ext cx="8458200" cy="990600"/>
          </a:xfrm>
        </p:spPr>
        <p:txBody>
          <a:bodyPr/>
          <a:lstStyle/>
          <a:p>
            <a:r>
              <a:rPr lang="en-US" dirty="0">
                <a:solidFill>
                  <a:srgbClr val="000099"/>
                </a:solidFill>
                <a:effectLst>
                  <a:outerShdw blurRad="38100" dist="38100" dir="2700000" algn="tl">
                    <a:srgbClr val="000000">
                      <a:alpha val="43137"/>
                    </a:srgbClr>
                  </a:outerShdw>
                </a:effectLst>
              </a:rPr>
              <a:t>Expressing emotions</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29</a:t>
            </a:fld>
            <a:endParaRPr lang="en-US"/>
          </a:p>
        </p:txBody>
      </p:sp>
      <p:sp>
        <p:nvSpPr>
          <p:cNvPr id="5" name="Content Placeholder 4"/>
          <p:cNvSpPr>
            <a:spLocks noGrp="1"/>
          </p:cNvSpPr>
          <p:nvPr>
            <p:ph idx="1"/>
          </p:nvPr>
        </p:nvSpPr>
        <p:spPr>
          <a:xfrm>
            <a:off x="228600" y="800100"/>
            <a:ext cx="8686800" cy="6057900"/>
          </a:xfrm>
        </p:spPr>
        <p:txBody>
          <a:bodyPr/>
          <a:lstStyle/>
          <a:p>
            <a:pPr marL="220663" indent="-257175"/>
            <a:r>
              <a:rPr lang="en-US" sz="2400" b="1" dirty="0">
                <a:solidFill>
                  <a:srgbClr val="000099"/>
                </a:solidFill>
              </a:rPr>
              <a:t>Expressing emotions in an appropriate way and sharing our feeling: </a:t>
            </a:r>
            <a:r>
              <a:rPr lang="en-US" sz="2400" dirty="0">
                <a:solidFill>
                  <a:srgbClr val="000099"/>
                </a:solidFill>
              </a:rPr>
              <a:t>finding the </a:t>
            </a:r>
            <a:r>
              <a:rPr lang="en-US" sz="2400" b="1" dirty="0">
                <a:solidFill>
                  <a:srgbClr val="000099"/>
                </a:solidFill>
              </a:rPr>
              <a:t>right words</a:t>
            </a:r>
            <a:r>
              <a:rPr lang="en-US" sz="2400" dirty="0">
                <a:solidFill>
                  <a:srgbClr val="000099"/>
                </a:solidFill>
              </a:rPr>
              <a:t>, words that will be accepted by the other person; and the </a:t>
            </a:r>
            <a:r>
              <a:rPr lang="en-US" sz="2400" b="1" dirty="0">
                <a:solidFill>
                  <a:srgbClr val="000099"/>
                </a:solidFill>
              </a:rPr>
              <a:t>right time </a:t>
            </a:r>
            <a:r>
              <a:rPr lang="en-US" sz="2400" dirty="0">
                <a:solidFill>
                  <a:srgbClr val="000099"/>
                </a:solidFill>
              </a:rPr>
              <a:t>both for yourself and the other person. Emotions sometimes cause overly strong words. Expressed too far from the event, may lose their meaning. Seek clarity and appropriateness. Be sincere and trusting.</a:t>
            </a:r>
          </a:p>
          <a:p>
            <a:pPr marL="220663" indent="-257175"/>
            <a:r>
              <a:rPr lang="en-US" sz="2400" b="1" dirty="0">
                <a:solidFill>
                  <a:srgbClr val="000099"/>
                </a:solidFill>
              </a:rPr>
              <a:t>Expressing/sharing the inherent needs in your emotions: </a:t>
            </a:r>
            <a:r>
              <a:rPr lang="en-US" sz="2400" dirty="0">
                <a:solidFill>
                  <a:srgbClr val="000099"/>
                </a:solidFill>
              </a:rPr>
              <a:t>explicitly ask for help when needed: time, clarity, information, respect, consideration, help, support, . . . </a:t>
            </a:r>
          </a:p>
          <a:p>
            <a:pPr marL="220663" indent="-257175"/>
            <a:r>
              <a:rPr lang="en-US" sz="2400" b="1" dirty="0">
                <a:solidFill>
                  <a:srgbClr val="000099"/>
                </a:solidFill>
              </a:rPr>
              <a:t>Helping others express their emotions &amp; needs: </a:t>
            </a:r>
            <a:r>
              <a:rPr lang="en-US" sz="2400" dirty="0">
                <a:solidFill>
                  <a:srgbClr val="000099"/>
                </a:solidFill>
              </a:rPr>
              <a:t>an important aspect of the emotional intelligence of communication. Important also to be appropriate with your emotions, and put yourself in the other person’s place – be empathetic, and show it!</a:t>
            </a:r>
            <a:endParaRPr lang="en-US" sz="2400" b="1" dirty="0">
              <a:solidFill>
                <a:srgbClr val="000099"/>
              </a:solidFill>
            </a:endParaRPr>
          </a:p>
          <a:p>
            <a:pPr marL="220663" indent="-257175"/>
            <a:endParaRPr lang="en-US" sz="2400" b="1" dirty="0">
              <a:solidFill>
                <a:srgbClr val="000099"/>
              </a:solidFill>
            </a:endParaRPr>
          </a:p>
        </p:txBody>
      </p:sp>
    </p:spTree>
    <p:extLst>
      <p:ext uri="{BB962C8B-B14F-4D97-AF65-F5344CB8AC3E}">
        <p14:creationId xmlns:p14="http://schemas.microsoft.com/office/powerpoint/2010/main" val="83616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5816399C-BE5C-4BCC-9CF1-06C595EAF634}"/>
              </a:ext>
            </a:extLst>
          </p:cNvPr>
          <p:cNvSpPr>
            <a:spLocks noGrp="1" noChangeArrowheads="1"/>
          </p:cNvSpPr>
          <p:nvPr>
            <p:ph type="title"/>
          </p:nvPr>
        </p:nvSpPr>
        <p:spPr>
          <a:xfrm>
            <a:off x="0" y="228600"/>
            <a:ext cx="8839200" cy="914400"/>
          </a:xfrm>
        </p:spPr>
        <p:txBody>
          <a:bodyPr/>
          <a:lstStyle/>
          <a:p>
            <a:pPr marL="1143000" indent="-1143000"/>
            <a:r>
              <a:rPr lang="en-US" altLang="en-US" sz="3600" b="1" dirty="0">
                <a:solidFill>
                  <a:srgbClr val="000099"/>
                </a:solidFill>
                <a:effectLst>
                  <a:outerShdw blurRad="38100" dist="38100" dir="2700000" algn="tl">
                    <a:srgbClr val="C0C0C0"/>
                  </a:outerShdw>
                </a:effectLst>
              </a:rPr>
              <a:t>Some Comments from Learning Logs</a:t>
            </a:r>
            <a:br>
              <a:rPr lang="en-US" altLang="en-US" sz="3600" b="1" dirty="0">
                <a:solidFill>
                  <a:srgbClr val="000099"/>
                </a:solidFill>
                <a:effectLst>
                  <a:outerShdw blurRad="38100" dist="38100" dir="2700000" algn="tl">
                    <a:srgbClr val="C0C0C0"/>
                  </a:outerShdw>
                </a:effectLst>
              </a:rPr>
            </a:br>
            <a:endParaRPr lang="en-US" altLang="en-US" sz="2800" b="1" dirty="0">
              <a:solidFill>
                <a:srgbClr val="000099"/>
              </a:solidFill>
              <a:effectLst>
                <a:outerShdw blurRad="38100" dist="38100" dir="2700000" algn="tl">
                  <a:srgbClr val="C0C0C0"/>
                </a:outerShdw>
              </a:effectLst>
            </a:endParaRPr>
          </a:p>
        </p:txBody>
      </p:sp>
      <p:sp>
        <p:nvSpPr>
          <p:cNvPr id="32771" name="Slide Number Placeholder 3">
            <a:extLst>
              <a:ext uri="{FF2B5EF4-FFF2-40B4-BE49-F238E27FC236}">
                <a16:creationId xmlns:a16="http://schemas.microsoft.com/office/drawing/2014/main" id="{046B5864-FC2E-4F02-ADCD-71F83380AF2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fld id="{9CC05C56-A735-483C-AE13-6126512B5C13}" type="slidenum">
              <a:rPr lang="en-US" altLang="en-US" sz="1400"/>
              <a:pPr algn="l" eaLnBrk="1" hangingPunct="1"/>
              <a:t>3</a:t>
            </a:fld>
            <a:endParaRPr lang="en-US" altLang="en-US" sz="1400"/>
          </a:p>
        </p:txBody>
      </p:sp>
      <p:sp>
        <p:nvSpPr>
          <p:cNvPr id="6148" name="Content Placeholder 2">
            <a:extLst>
              <a:ext uri="{FF2B5EF4-FFF2-40B4-BE49-F238E27FC236}">
                <a16:creationId xmlns:a16="http://schemas.microsoft.com/office/drawing/2014/main" id="{B9808659-A5A0-4E46-B144-345A7578CD49}"/>
              </a:ext>
            </a:extLst>
          </p:cNvPr>
          <p:cNvSpPr>
            <a:spLocks noGrp="1"/>
          </p:cNvSpPr>
          <p:nvPr>
            <p:ph idx="1"/>
          </p:nvPr>
        </p:nvSpPr>
        <p:spPr>
          <a:xfrm>
            <a:off x="228600" y="762000"/>
            <a:ext cx="8839200" cy="5867400"/>
          </a:xfrm>
        </p:spPr>
        <p:txBody>
          <a:bodyPr/>
          <a:lstStyle/>
          <a:p>
            <a:pPr>
              <a:buFont typeface="Wingdings" panose="05000000000000000000" pitchFamily="2" charset="2"/>
              <a:buChar char="Ø"/>
            </a:pPr>
            <a:r>
              <a:rPr lang="en-US" altLang="en-US" sz="1600" b="1" dirty="0">
                <a:solidFill>
                  <a:srgbClr val="000099"/>
                </a:solidFill>
              </a:rPr>
              <a:t>Waking up in the beginning was very good</a:t>
            </a:r>
          </a:p>
          <a:p>
            <a:pPr>
              <a:buFont typeface="Wingdings" panose="05000000000000000000" pitchFamily="2" charset="2"/>
              <a:buChar char="Ø"/>
            </a:pPr>
            <a:r>
              <a:rPr lang="en-US" altLang="en-US" sz="1600" b="1" dirty="0">
                <a:solidFill>
                  <a:srgbClr val="000099"/>
                </a:solidFill>
                <a:highlight>
                  <a:srgbClr val="FFFF00"/>
                </a:highlight>
              </a:rPr>
              <a:t>The first part of the class was a kind boring due to only listening stand up during 20 minutes. </a:t>
            </a:r>
            <a:r>
              <a:rPr lang="en-US" altLang="en-US" sz="1600" b="1" dirty="0">
                <a:solidFill>
                  <a:srgbClr val="000099"/>
                </a:solidFill>
              </a:rPr>
              <a:t>But the second part was really cool due to the exchange </a:t>
            </a:r>
          </a:p>
          <a:p>
            <a:pPr>
              <a:buFont typeface="Wingdings" panose="05000000000000000000" pitchFamily="2" charset="2"/>
              <a:buChar char="Ø"/>
            </a:pPr>
            <a:r>
              <a:rPr lang="en-US" altLang="en-US" sz="1600" b="1" dirty="0">
                <a:solidFill>
                  <a:srgbClr val="000099"/>
                </a:solidFill>
              </a:rPr>
              <a:t>The noise problem was a lot better! Really think the hand raising thing worked. Also love the fact that you make the people not paying attention answer questions.</a:t>
            </a:r>
          </a:p>
          <a:p>
            <a:pPr>
              <a:buFont typeface="Wingdings" panose="05000000000000000000" pitchFamily="2" charset="2"/>
              <a:buChar char="Ø"/>
            </a:pPr>
            <a:r>
              <a:rPr lang="en-US" altLang="en-US" sz="1600" b="1" dirty="0">
                <a:solidFill>
                  <a:srgbClr val="000099"/>
                </a:solidFill>
                <a:highlight>
                  <a:srgbClr val="FFFF00"/>
                </a:highlight>
              </a:rPr>
              <a:t>How do you put up with those people in the class who just keep talking and obviously don't care about it.</a:t>
            </a:r>
          </a:p>
          <a:p>
            <a:pPr>
              <a:buFont typeface="Wingdings" panose="05000000000000000000" pitchFamily="2" charset="2"/>
              <a:buChar char="Ø"/>
            </a:pPr>
            <a:r>
              <a:rPr lang="en-US" altLang="en-US" sz="1600" b="1" dirty="0">
                <a:solidFill>
                  <a:srgbClr val="000099"/>
                </a:solidFill>
              </a:rPr>
              <a:t>One suggestion is to have more outdoor activities and group work with the diverse groups we formed today. </a:t>
            </a:r>
          </a:p>
          <a:p>
            <a:pPr>
              <a:buFont typeface="Wingdings" panose="05000000000000000000" pitchFamily="2" charset="2"/>
              <a:buChar char="Ø"/>
            </a:pPr>
            <a:r>
              <a:rPr lang="en-US" altLang="en-US" sz="1600" b="1" dirty="0">
                <a:solidFill>
                  <a:srgbClr val="000099"/>
                </a:solidFill>
              </a:rPr>
              <a:t>I felt like we therefore went through the slides very quick. I like the mix of lecture and exercise, but would like a bit more of the lecture part.</a:t>
            </a:r>
          </a:p>
          <a:p>
            <a:pPr>
              <a:buFont typeface="Wingdings" panose="05000000000000000000" pitchFamily="2" charset="2"/>
              <a:buChar char="Ø"/>
            </a:pPr>
            <a:r>
              <a:rPr lang="en-US" altLang="en-US" sz="1600" b="1" dirty="0">
                <a:solidFill>
                  <a:srgbClr val="000099"/>
                </a:solidFill>
                <a:highlight>
                  <a:srgbClr val="FFFF00"/>
                </a:highlight>
              </a:rPr>
              <a:t>I think it is kind of exhausting to always be doing an activity with new people at each time. And also </a:t>
            </a:r>
            <a:r>
              <a:rPr lang="en-US" altLang="en-US" sz="1600" b="1" dirty="0" err="1">
                <a:solidFill>
                  <a:srgbClr val="000099"/>
                </a:solidFill>
                <a:highlight>
                  <a:srgbClr val="FFFF00"/>
                </a:highlight>
              </a:rPr>
              <a:t>i</a:t>
            </a:r>
            <a:r>
              <a:rPr lang="en-US" altLang="en-US" sz="1600" b="1" dirty="0">
                <a:solidFill>
                  <a:srgbClr val="000099"/>
                </a:solidFill>
                <a:highlight>
                  <a:srgbClr val="FFFF00"/>
                </a:highlight>
              </a:rPr>
              <a:t> think we do not talk about appropriate behavior and we talk too much about how we feel and who we are etc.</a:t>
            </a:r>
          </a:p>
          <a:p>
            <a:pPr>
              <a:buFont typeface="Wingdings" panose="05000000000000000000" pitchFamily="2" charset="2"/>
              <a:buChar char="Ø"/>
            </a:pPr>
            <a:r>
              <a:rPr lang="en-US" altLang="en-US" sz="1600" b="1" dirty="0">
                <a:solidFill>
                  <a:srgbClr val="000099"/>
                </a:solidFill>
              </a:rPr>
              <a:t>More explanations about the goal and meaning of the exercises that we do should be great. Maybe sometimes go a bit faster on some questions, </a:t>
            </a:r>
          </a:p>
          <a:p>
            <a:pPr>
              <a:buFont typeface="Wingdings" panose="05000000000000000000" pitchFamily="2" charset="2"/>
              <a:buChar char="Ø"/>
            </a:pPr>
            <a:r>
              <a:rPr lang="en-US" altLang="en-US" sz="1600" b="1" dirty="0">
                <a:solidFill>
                  <a:srgbClr val="000099"/>
                </a:solidFill>
                <a:highlight>
                  <a:srgbClr val="FFFF00"/>
                </a:highlight>
              </a:rPr>
              <a:t>The most interesting thing from the session was to get to discuss with our opposite types ! </a:t>
            </a:r>
          </a:p>
          <a:p>
            <a:pPr>
              <a:buFont typeface="Wingdings" panose="05000000000000000000" pitchFamily="2" charset="2"/>
              <a:buChar char="Ø"/>
            </a:pPr>
            <a:r>
              <a:rPr lang="en-US" altLang="en-US" sz="1600" b="1" dirty="0">
                <a:solidFill>
                  <a:srgbClr val="000099"/>
                </a:solidFill>
              </a:rPr>
              <a:t>Is it interesting that in the same group personality there are 4 left-handed</a:t>
            </a:r>
          </a:p>
          <a:p>
            <a:pPr>
              <a:buFont typeface="Wingdings" panose="05000000000000000000" pitchFamily="2" charset="2"/>
              <a:buChar char="Ø"/>
            </a:pPr>
            <a:r>
              <a:rPr lang="en-US" altLang="en-US" sz="1600" b="1" dirty="0">
                <a:solidFill>
                  <a:srgbClr val="000099"/>
                </a:solidFill>
              </a:rPr>
              <a:t>In reality, can we realistically find a diverse team if not living in a diverse environment?</a:t>
            </a:r>
          </a:p>
        </p:txBody>
      </p:sp>
    </p:spTree>
    <p:extLst>
      <p:ext uri="{BB962C8B-B14F-4D97-AF65-F5344CB8AC3E}">
        <p14:creationId xmlns:p14="http://schemas.microsoft.com/office/powerpoint/2010/main" val="3470034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left)">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left)">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left)">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left)">
                                      <p:cBhvr>
                                        <p:cTn id="32" dur="1000"/>
                                        <p:tgtEl>
                                          <p:spTgt spid="61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left)">
                                      <p:cBhvr>
                                        <p:cTn id="37" dur="1000"/>
                                        <p:tgtEl>
                                          <p:spTgt spid="614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left)">
                                      <p:cBhvr>
                                        <p:cTn id="42" dur="1000"/>
                                        <p:tgtEl>
                                          <p:spTgt spid="614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left)">
                                      <p:cBhvr>
                                        <p:cTn id="47" dur="1000"/>
                                        <p:tgtEl>
                                          <p:spTgt spid="614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48">
                                            <p:txEl>
                                              <p:pRg st="8" end="8"/>
                                            </p:txEl>
                                          </p:spTgt>
                                        </p:tgtEl>
                                        <p:attrNameLst>
                                          <p:attrName>style.visibility</p:attrName>
                                        </p:attrNameLst>
                                      </p:cBhvr>
                                      <p:to>
                                        <p:strVal val="visible"/>
                                      </p:to>
                                    </p:set>
                                    <p:animEffect transition="in" filter="wipe(left)">
                                      <p:cBhvr>
                                        <p:cTn id="52" dur="1000"/>
                                        <p:tgtEl>
                                          <p:spTgt spid="614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48">
                                            <p:txEl>
                                              <p:pRg st="9" end="9"/>
                                            </p:txEl>
                                          </p:spTgt>
                                        </p:tgtEl>
                                        <p:attrNameLst>
                                          <p:attrName>style.visibility</p:attrName>
                                        </p:attrNameLst>
                                      </p:cBhvr>
                                      <p:to>
                                        <p:strVal val="visible"/>
                                      </p:to>
                                    </p:set>
                                    <p:animEffect transition="in" filter="wipe(left)">
                                      <p:cBhvr>
                                        <p:cTn id="57" dur="1000"/>
                                        <p:tgtEl>
                                          <p:spTgt spid="614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148">
                                            <p:txEl>
                                              <p:pRg st="10" end="10"/>
                                            </p:txEl>
                                          </p:spTgt>
                                        </p:tgtEl>
                                        <p:attrNameLst>
                                          <p:attrName>style.visibility</p:attrName>
                                        </p:attrNameLst>
                                      </p:cBhvr>
                                      <p:to>
                                        <p:strVal val="visible"/>
                                      </p:to>
                                    </p:set>
                                    <p:animEffect transition="in" filter="wipe(left)">
                                      <p:cBhvr>
                                        <p:cTn id="62" dur="1000"/>
                                        <p:tgtEl>
                                          <p:spTgt spid="614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100"/>
            <a:ext cx="9143999" cy="990600"/>
          </a:xfrm>
        </p:spPr>
        <p:txBody>
          <a:bodyPr/>
          <a:lstStyle/>
          <a:p>
            <a:r>
              <a:rPr lang="en-US" dirty="0">
                <a:solidFill>
                  <a:srgbClr val="000099"/>
                </a:solidFill>
                <a:effectLst>
                  <a:outerShdw blurRad="38100" dist="38100" dir="2700000" algn="tl">
                    <a:srgbClr val="000000">
                      <a:alpha val="43137"/>
                    </a:srgbClr>
                  </a:outerShdw>
                </a:effectLst>
              </a:rPr>
              <a:t>Managing/Controlling your emotions</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30</a:t>
            </a:fld>
            <a:endParaRPr lang="en-US"/>
          </a:p>
        </p:txBody>
      </p:sp>
      <p:sp>
        <p:nvSpPr>
          <p:cNvPr id="5" name="Content Placeholder 4"/>
          <p:cNvSpPr>
            <a:spLocks noGrp="1"/>
          </p:cNvSpPr>
          <p:nvPr>
            <p:ph idx="1"/>
          </p:nvPr>
        </p:nvSpPr>
        <p:spPr>
          <a:xfrm>
            <a:off x="228600" y="800100"/>
            <a:ext cx="8686800" cy="6057900"/>
          </a:xfrm>
        </p:spPr>
        <p:txBody>
          <a:bodyPr/>
          <a:lstStyle/>
          <a:p>
            <a:pPr marL="220663" indent="-257175"/>
            <a:r>
              <a:rPr lang="en-US" sz="2400" b="1" dirty="0">
                <a:solidFill>
                  <a:srgbClr val="000099"/>
                </a:solidFill>
              </a:rPr>
              <a:t>Being open and welcoming both pleasant and unpleasant feelings and emotions: </a:t>
            </a:r>
            <a:r>
              <a:rPr lang="en-US" sz="2400" dirty="0">
                <a:solidFill>
                  <a:srgbClr val="000099"/>
                </a:solidFill>
              </a:rPr>
              <a:t>first stage in managing emotions is to welcome them, and accept them, rather than rejecting, controlling, or refusing to accept that it belongs to us. Emotions are either comfortable or uncomfortable. Sometimes they cause us problems and are uncomfortable, sometimes they are comfortable and help us solve our problems. They may be appropriate or not.</a:t>
            </a:r>
          </a:p>
          <a:p>
            <a:pPr marL="220663" indent="-257175"/>
            <a:r>
              <a:rPr lang="en-US" sz="2400" b="1" dirty="0">
                <a:solidFill>
                  <a:srgbClr val="000099"/>
                </a:solidFill>
              </a:rPr>
              <a:t>Handling other people’s emotions appropriately: </a:t>
            </a:r>
            <a:r>
              <a:rPr lang="en-US" sz="2400" dirty="0">
                <a:solidFill>
                  <a:srgbClr val="000099"/>
                </a:solidFill>
              </a:rPr>
              <a:t>when relating to others, defense mechanisms may appear in us and others. Developing emotional intelligence helps us identify, and clarify our own defense mechanisms. These defense mechanisms are to make us feel safe. Reacting appropriately to the defense mechanisms of others and having the right attitude and position for managing this resistance is important for leadership.</a:t>
            </a:r>
            <a:endParaRPr lang="en-US" sz="2400" b="1" dirty="0">
              <a:solidFill>
                <a:srgbClr val="000099"/>
              </a:solidFill>
            </a:endParaRPr>
          </a:p>
          <a:p>
            <a:pPr marL="220663" indent="-257175"/>
            <a:endParaRPr lang="en-US" sz="2400" b="1" dirty="0">
              <a:solidFill>
                <a:srgbClr val="000099"/>
              </a:solidFill>
            </a:endParaRPr>
          </a:p>
        </p:txBody>
      </p:sp>
    </p:spTree>
    <p:extLst>
      <p:ext uri="{BB962C8B-B14F-4D97-AF65-F5344CB8AC3E}">
        <p14:creationId xmlns:p14="http://schemas.microsoft.com/office/powerpoint/2010/main" val="147737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3" y="165100"/>
            <a:ext cx="8458200" cy="990600"/>
          </a:xfrm>
        </p:spPr>
        <p:txBody>
          <a:bodyPr/>
          <a:lstStyle/>
          <a:p>
            <a:r>
              <a:rPr lang="en-US" dirty="0">
                <a:solidFill>
                  <a:srgbClr val="000099"/>
                </a:solidFill>
                <a:effectLst>
                  <a:outerShdw blurRad="38100" dist="38100" dir="2700000" algn="tl">
                    <a:srgbClr val="000000">
                      <a:alpha val="43137"/>
                    </a:srgbClr>
                  </a:outerShdw>
                </a:effectLst>
              </a:rPr>
              <a:t>Using emotions</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31</a:t>
            </a:fld>
            <a:endParaRPr lang="en-US"/>
          </a:p>
        </p:txBody>
      </p:sp>
      <p:sp>
        <p:nvSpPr>
          <p:cNvPr id="5" name="Content Placeholder 4"/>
          <p:cNvSpPr>
            <a:spLocks noGrp="1"/>
          </p:cNvSpPr>
          <p:nvPr>
            <p:ph idx="1"/>
          </p:nvPr>
        </p:nvSpPr>
        <p:spPr>
          <a:xfrm>
            <a:off x="228600" y="685800"/>
            <a:ext cx="8686800" cy="6057900"/>
          </a:xfrm>
        </p:spPr>
        <p:txBody>
          <a:bodyPr/>
          <a:lstStyle/>
          <a:p>
            <a:pPr marL="220663" indent="-257175"/>
            <a:r>
              <a:rPr lang="en-US" sz="2300" b="1" dirty="0">
                <a:solidFill>
                  <a:srgbClr val="000099"/>
                </a:solidFill>
              </a:rPr>
              <a:t>Our emotions may affect our judgement, perceptions, reasoning, or may enlighten us – helping us in managing our lives</a:t>
            </a:r>
          </a:p>
          <a:p>
            <a:pPr marL="220663" indent="-257175"/>
            <a:r>
              <a:rPr lang="en-US" sz="2300" b="1" dirty="0">
                <a:solidFill>
                  <a:srgbClr val="000099"/>
                </a:solidFill>
              </a:rPr>
              <a:t>When in an emotional state we may make irrational decisions, react over intensely, or get stuck in defense mode, feeling powerless . . .</a:t>
            </a:r>
          </a:p>
          <a:p>
            <a:pPr marL="220663" indent="-257175"/>
            <a:r>
              <a:rPr lang="en-US" sz="2300" b="1" u="sng" dirty="0">
                <a:solidFill>
                  <a:srgbClr val="000099"/>
                </a:solidFill>
              </a:rPr>
              <a:t>But</a:t>
            </a:r>
            <a:r>
              <a:rPr lang="en-US" sz="2300" b="1" dirty="0">
                <a:solidFill>
                  <a:srgbClr val="000099"/>
                </a:solidFill>
              </a:rPr>
              <a:t>, people without emotions are incapable of making sound decisions and of functioning well in their daily lives</a:t>
            </a:r>
          </a:p>
          <a:p>
            <a:pPr marL="220663" indent="-257175"/>
            <a:r>
              <a:rPr lang="en-US" sz="2300" b="1" dirty="0">
                <a:solidFill>
                  <a:srgbClr val="000099"/>
                </a:solidFill>
              </a:rPr>
              <a:t>Using our emotions can enable us to live better and communicate better:</a:t>
            </a:r>
          </a:p>
          <a:p>
            <a:pPr marL="620713" lvl="1" indent="-257175"/>
            <a:r>
              <a:rPr lang="en-US" sz="2000" dirty="0">
                <a:solidFill>
                  <a:srgbClr val="000099"/>
                </a:solidFill>
              </a:rPr>
              <a:t>Be in harmony with ourselves</a:t>
            </a:r>
          </a:p>
          <a:p>
            <a:pPr marL="620713" lvl="1" indent="-257175"/>
            <a:r>
              <a:rPr lang="en-US" sz="2000" dirty="0">
                <a:solidFill>
                  <a:srgbClr val="000099"/>
                </a:solidFill>
              </a:rPr>
              <a:t>Manage better our priorities – professional and personal</a:t>
            </a:r>
          </a:p>
          <a:p>
            <a:pPr marL="620713" lvl="1" indent="-257175"/>
            <a:r>
              <a:rPr lang="en-US" sz="2000" dirty="0">
                <a:solidFill>
                  <a:srgbClr val="000099"/>
                </a:solidFill>
              </a:rPr>
              <a:t>Make decisions closer to our desires, and in a rational context</a:t>
            </a:r>
          </a:p>
          <a:p>
            <a:pPr marL="620713" lvl="1" indent="-257175"/>
            <a:r>
              <a:rPr lang="en-US" sz="2000" dirty="0">
                <a:solidFill>
                  <a:srgbClr val="000099"/>
                </a:solidFill>
              </a:rPr>
              <a:t>Communicate better: through sharing, make yourself better understood, and better understand others</a:t>
            </a:r>
          </a:p>
          <a:p>
            <a:pPr marL="620713" lvl="1" indent="-257175"/>
            <a:r>
              <a:rPr lang="en-US" sz="2000" dirty="0">
                <a:solidFill>
                  <a:srgbClr val="000099"/>
                </a:solidFill>
              </a:rPr>
              <a:t>Be in better physical and psychological health</a:t>
            </a:r>
          </a:p>
          <a:p>
            <a:pPr marL="220663" indent="-257175"/>
            <a:endParaRPr lang="en-US" sz="2400" b="1" dirty="0">
              <a:solidFill>
                <a:srgbClr val="000099"/>
              </a:solidFill>
            </a:endParaRPr>
          </a:p>
        </p:txBody>
      </p:sp>
    </p:spTree>
    <p:extLst>
      <p:ext uri="{BB962C8B-B14F-4D97-AF65-F5344CB8AC3E}">
        <p14:creationId xmlns:p14="http://schemas.microsoft.com/office/powerpoint/2010/main" val="281175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10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up)">
                                      <p:cBhvr>
                                        <p:cTn id="29" dur="1000"/>
                                        <p:tgtEl>
                                          <p:spTgt spid="5">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up)">
                                      <p:cBhvr>
                                        <p:cTn id="32" dur="1000"/>
                                        <p:tgtEl>
                                          <p:spTgt spid="5">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wipe(up)">
                                      <p:cBhvr>
                                        <p:cTn id="35" dur="1000"/>
                                        <p:tgtEl>
                                          <p:spTgt spid="5">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wipe(up)">
                                      <p:cBhvr>
                                        <p:cTn id="38" dur="1000"/>
                                        <p:tgtEl>
                                          <p:spTgt spid="5">
                                            <p:txEl>
                                              <p:pRg st="6" end="6"/>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wipe(up)">
                                      <p:cBhvr>
                                        <p:cTn id="41" dur="1000"/>
                                        <p:tgtEl>
                                          <p:spTgt spid="5">
                                            <p:txEl>
                                              <p:pRg st="7" end="7"/>
                                            </p:tx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wipe(up)">
                                      <p:cBhvr>
                                        <p:cTn id="44"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0A2C530-918B-4672-B462-EA5B508D5873}" type="slidenum">
              <a:rPr lang="en-US" altLang="en-US" smtClean="0"/>
              <a:pPr/>
              <a:t>32</a:t>
            </a:fld>
            <a:endParaRPr lang="en-US" altLang="en-US"/>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48000"/>
                    </a14:imgEffect>
                  </a14:imgLayer>
                </a14:imgProps>
              </a:ext>
            </a:extLst>
          </a:blip>
          <a:stretch>
            <a:fillRect/>
          </a:stretch>
        </p:blipFill>
        <p:spPr>
          <a:xfrm>
            <a:off x="0" y="685800"/>
            <a:ext cx="8534400" cy="5678825"/>
          </a:xfrm>
          <a:prstGeom prst="rect">
            <a:avLst/>
          </a:prstGeom>
        </p:spPr>
      </p:pic>
      <p:sp>
        <p:nvSpPr>
          <p:cNvPr id="4" name="Title 1"/>
          <p:cNvSpPr txBox="1">
            <a:spLocks/>
          </p:cNvSpPr>
          <p:nvPr/>
        </p:nvSpPr>
        <p:spPr>
          <a:xfrm>
            <a:off x="0" y="133350"/>
            <a:ext cx="9143999" cy="1143000"/>
          </a:xfrm>
          <a:prstGeom prst="rect">
            <a:avLst/>
          </a:prstGeom>
        </p:spPr>
        <p:txBody>
          <a:bodyPr/>
          <a:lstStyle/>
          <a:p>
            <a:pPr algn="ctr">
              <a:defRPr/>
            </a:pPr>
            <a:r>
              <a:rPr lang="en-US" sz="3200" b="1" kern="0" dirty="0">
                <a:solidFill>
                  <a:srgbClr val="0070C0"/>
                </a:solidFill>
                <a:effectLst>
                  <a:outerShdw blurRad="38100" dist="38100" dir="2700000" algn="tl">
                    <a:srgbClr val="000000">
                      <a:alpha val="43137"/>
                    </a:srgbClr>
                  </a:outerShdw>
                </a:effectLst>
                <a:latin typeface="Century Gothic" pitchFamily="34" charset="0"/>
                <a:ea typeface="+mj-ea"/>
                <a:cs typeface="+mj-cs"/>
              </a:rPr>
              <a:t>Our feelings and emotions are linked to our Needs</a:t>
            </a:r>
          </a:p>
        </p:txBody>
      </p:sp>
      <p:sp>
        <p:nvSpPr>
          <p:cNvPr id="5" name="Rectangle 4"/>
          <p:cNvSpPr/>
          <p:nvPr/>
        </p:nvSpPr>
        <p:spPr>
          <a:xfrm>
            <a:off x="8001000" y="838199"/>
            <a:ext cx="685800" cy="990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52400" y="6428601"/>
            <a:ext cx="8763000" cy="276999"/>
          </a:xfrm>
          <a:prstGeom prst="rect">
            <a:avLst/>
          </a:prstGeom>
          <a:noFill/>
        </p:spPr>
        <p:txBody>
          <a:bodyPr wrap="square" rtlCol="0">
            <a:spAutoFit/>
          </a:bodyPr>
          <a:lstStyle/>
          <a:p>
            <a:r>
              <a:rPr lang="en-US" sz="1200" dirty="0"/>
              <a:t>Original source:  </a:t>
            </a:r>
            <a:r>
              <a:rPr lang="en-US" sz="1200" dirty="0">
                <a:hlinkClick r:id="rId5" tooltip="Abraham Maslow"/>
              </a:rPr>
              <a:t>Abraham Maslow</a:t>
            </a:r>
            <a:r>
              <a:rPr lang="en-US" sz="1200" dirty="0"/>
              <a:t> in his 1943 paper "</a:t>
            </a:r>
            <a:r>
              <a:rPr lang="en-US" sz="1200" dirty="0">
                <a:hlinkClick r:id="rId6"/>
              </a:rPr>
              <a:t>A Theory of Human Motivation</a:t>
            </a:r>
            <a:r>
              <a:rPr lang="en-US" sz="1200" dirty="0"/>
              <a:t>" published in </a:t>
            </a:r>
            <a:r>
              <a:rPr lang="en-US" sz="1200" i="1" dirty="0">
                <a:hlinkClick r:id="rId7" tooltip="Psychological Review"/>
              </a:rPr>
              <a:t>Psychological Review</a:t>
            </a:r>
            <a:endParaRPr lang="en-US" sz="1200" dirty="0"/>
          </a:p>
        </p:txBody>
      </p:sp>
    </p:spTree>
    <p:extLst>
      <p:ext uri="{BB962C8B-B14F-4D97-AF65-F5344CB8AC3E}">
        <p14:creationId xmlns:p14="http://schemas.microsoft.com/office/powerpoint/2010/main" val="98482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8A580285-0688-41AE-B559-95CA5A8DCE38}"/>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fld id="{C306DFB5-3A50-4198-966B-E1B3E28D7E5F}" type="slidenum">
              <a:rPr lang="en-US" altLang="en-US" sz="1400" b="1"/>
              <a:pPr algn="ctr" eaLnBrk="1" hangingPunct="1"/>
              <a:t>33</a:t>
            </a:fld>
            <a:endParaRPr lang="en-US" altLang="en-US" sz="1400" b="1"/>
          </a:p>
        </p:txBody>
      </p:sp>
      <p:pic>
        <p:nvPicPr>
          <p:cNvPr id="4100" name="Picture 4" descr="Emotion Wheels &amp; Needs Wheel - Human Systems">
            <a:extLst>
              <a:ext uri="{FF2B5EF4-FFF2-40B4-BE49-F238E27FC236}">
                <a16:creationId xmlns:a16="http://schemas.microsoft.com/office/drawing/2014/main" id="{A1EC7B59-4D60-DA17-041F-C5CD32506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0"/>
            <a:ext cx="5715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1A2268-4293-6AEF-C037-7871929F1F14}"/>
              </a:ext>
            </a:extLst>
          </p:cNvPr>
          <p:cNvSpPr txBox="1"/>
          <p:nvPr/>
        </p:nvSpPr>
        <p:spPr>
          <a:xfrm>
            <a:off x="6348413" y="5453074"/>
            <a:ext cx="2514600" cy="1200329"/>
          </a:xfrm>
          <a:prstGeom prst="rect">
            <a:avLst/>
          </a:prstGeom>
          <a:noFill/>
        </p:spPr>
        <p:txBody>
          <a:bodyPr wrap="square" rtlCol="0">
            <a:spAutoFit/>
          </a:bodyPr>
          <a:lstStyle/>
          <a:p>
            <a:r>
              <a:rPr lang="en-GB" dirty="0">
                <a:hlinkClick r:id="rId3"/>
              </a:rPr>
              <a:t>https://humansystems.co/emotionwheels/</a:t>
            </a:r>
            <a:r>
              <a:rPr lang="en-GB" dirty="0"/>
              <a:t> </a:t>
            </a:r>
          </a:p>
        </p:txBody>
      </p:sp>
      <p:sp>
        <p:nvSpPr>
          <p:cNvPr id="4099" name="Rectangle 2">
            <a:extLst>
              <a:ext uri="{FF2B5EF4-FFF2-40B4-BE49-F238E27FC236}">
                <a16:creationId xmlns:a16="http://schemas.microsoft.com/office/drawing/2014/main" id="{7D681647-CEAC-4292-8C35-EB7A7AFCD5C0}"/>
              </a:ext>
            </a:extLst>
          </p:cNvPr>
          <p:cNvSpPr>
            <a:spLocks noGrp="1" noChangeArrowheads="1"/>
          </p:cNvSpPr>
          <p:nvPr>
            <p:ph type="title"/>
          </p:nvPr>
        </p:nvSpPr>
        <p:spPr>
          <a:xfrm>
            <a:off x="381000" y="0"/>
            <a:ext cx="6629400" cy="914400"/>
          </a:xfrm>
          <a:solidFill>
            <a:schemeClr val="bg1"/>
          </a:solidFill>
        </p:spPr>
        <p:txBody>
          <a:bodyPr/>
          <a:lstStyle/>
          <a:p>
            <a:pPr algn="l">
              <a:defRPr/>
            </a:pPr>
            <a:r>
              <a:rPr lang="en-US" b="1" dirty="0">
                <a:solidFill>
                  <a:srgbClr val="0000CC"/>
                </a:solidFill>
                <a:effectLst>
                  <a:outerShdw blurRad="38100" dist="38100" dir="2700000" algn="tl">
                    <a:srgbClr val="000000">
                      <a:alpha val="43137"/>
                    </a:srgbClr>
                  </a:outerShdw>
                </a:effectLst>
                <a:ea typeface="+mj-ea"/>
              </a:rPr>
              <a:t>Wheel of Human Needs</a:t>
            </a:r>
          </a:p>
        </p:txBody>
      </p:sp>
    </p:spTree>
    <p:extLst>
      <p:ext uri="{BB962C8B-B14F-4D97-AF65-F5344CB8AC3E}">
        <p14:creationId xmlns:p14="http://schemas.microsoft.com/office/powerpoint/2010/main" val="1721836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B0B09-0B42-3B95-CC55-CB18899BF0F5}"/>
            </a:ext>
          </a:extLst>
        </p:cNvPr>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2281AEB0-3937-F043-0084-E7C355782408}"/>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fld id="{C306DFB5-3A50-4198-966B-E1B3E28D7E5F}" type="slidenum">
              <a:rPr lang="en-US" altLang="en-US" sz="1400" b="1"/>
              <a:pPr algn="ctr" eaLnBrk="1" hangingPunct="1"/>
              <a:t>34</a:t>
            </a:fld>
            <a:endParaRPr lang="en-US" altLang="en-US" sz="1400" b="1"/>
          </a:p>
        </p:txBody>
      </p:sp>
      <p:sp>
        <p:nvSpPr>
          <p:cNvPr id="4099" name="Rectangle 2">
            <a:extLst>
              <a:ext uri="{FF2B5EF4-FFF2-40B4-BE49-F238E27FC236}">
                <a16:creationId xmlns:a16="http://schemas.microsoft.com/office/drawing/2014/main" id="{FD14BB8B-6633-E8BB-CD3D-0D0ECBDB688B}"/>
              </a:ext>
            </a:extLst>
          </p:cNvPr>
          <p:cNvSpPr>
            <a:spLocks noGrp="1" noChangeArrowheads="1"/>
          </p:cNvSpPr>
          <p:nvPr>
            <p:ph type="title"/>
          </p:nvPr>
        </p:nvSpPr>
        <p:spPr>
          <a:xfrm>
            <a:off x="381000" y="152400"/>
            <a:ext cx="8610600" cy="914400"/>
          </a:xfrm>
          <a:solidFill>
            <a:schemeClr val="bg1"/>
          </a:solidFill>
        </p:spPr>
        <p:txBody>
          <a:bodyPr/>
          <a:lstStyle/>
          <a:p>
            <a:pPr>
              <a:defRPr/>
            </a:pPr>
            <a:r>
              <a:rPr lang="en-US" sz="4000" b="1" dirty="0">
                <a:solidFill>
                  <a:srgbClr val="0000CC"/>
                </a:solidFill>
                <a:effectLst>
                  <a:outerShdw blurRad="38100" dist="38100" dir="2700000" algn="tl">
                    <a:srgbClr val="000000">
                      <a:alpha val="43137"/>
                    </a:srgbClr>
                  </a:outerShdw>
                </a:effectLst>
                <a:ea typeface="+mj-ea"/>
              </a:rPr>
              <a:t>6 key emotions and their corresponding emotional needs.</a:t>
            </a:r>
          </a:p>
        </p:txBody>
      </p:sp>
      <p:graphicFrame>
        <p:nvGraphicFramePr>
          <p:cNvPr id="2" name="Table 1">
            <a:extLst>
              <a:ext uri="{FF2B5EF4-FFF2-40B4-BE49-F238E27FC236}">
                <a16:creationId xmlns:a16="http://schemas.microsoft.com/office/drawing/2014/main" id="{854CF633-6EE2-7C9A-A154-042D7F39EB5A}"/>
              </a:ext>
            </a:extLst>
          </p:cNvPr>
          <p:cNvGraphicFramePr>
            <a:graphicFrameLocks noGrp="1"/>
          </p:cNvGraphicFramePr>
          <p:nvPr>
            <p:extLst>
              <p:ext uri="{D42A27DB-BD31-4B8C-83A1-F6EECF244321}">
                <p14:modId xmlns:p14="http://schemas.microsoft.com/office/powerpoint/2010/main" val="283666565"/>
              </p:ext>
            </p:extLst>
          </p:nvPr>
        </p:nvGraphicFramePr>
        <p:xfrm>
          <a:off x="381001" y="1447800"/>
          <a:ext cx="8610600" cy="4540795"/>
        </p:xfrm>
        <a:graphic>
          <a:graphicData uri="http://schemas.openxmlformats.org/drawingml/2006/table">
            <a:tbl>
              <a:tblPr firstRow="1" bandRow="1">
                <a:tableStyleId>{5940675A-B579-460E-94D1-54222C63F5DA}</a:tableStyleId>
              </a:tblPr>
              <a:tblGrid>
                <a:gridCol w="1447799">
                  <a:extLst>
                    <a:ext uri="{9D8B030D-6E8A-4147-A177-3AD203B41FA5}">
                      <a16:colId xmlns:a16="http://schemas.microsoft.com/office/drawing/2014/main" val="1076586980"/>
                    </a:ext>
                  </a:extLst>
                </a:gridCol>
                <a:gridCol w="7162801">
                  <a:extLst>
                    <a:ext uri="{9D8B030D-6E8A-4147-A177-3AD203B41FA5}">
                      <a16:colId xmlns:a16="http://schemas.microsoft.com/office/drawing/2014/main" val="1991384319"/>
                    </a:ext>
                  </a:extLst>
                </a:gridCol>
              </a:tblGrid>
              <a:tr h="627743">
                <a:tc>
                  <a:txBody>
                    <a:bodyPr/>
                    <a:lstStyle/>
                    <a:p>
                      <a:r>
                        <a:rPr lang="en-US" sz="2000" b="1" dirty="0"/>
                        <a:t>Key Emotion</a:t>
                      </a:r>
                    </a:p>
                  </a:txBody>
                  <a:tcPr/>
                </a:tc>
                <a:tc>
                  <a:txBody>
                    <a:bodyPr/>
                    <a:lstStyle/>
                    <a:p>
                      <a:r>
                        <a:rPr lang="en-US" sz="2000" b="1" dirty="0"/>
                        <a:t>Emotional Need</a:t>
                      </a:r>
                    </a:p>
                  </a:txBody>
                  <a:tcPr/>
                </a:tc>
                <a:extLst>
                  <a:ext uri="{0D108BD9-81ED-4DB2-BD59-A6C34878D82A}">
                    <a16:rowId xmlns:a16="http://schemas.microsoft.com/office/drawing/2014/main" val="4024024356"/>
                  </a:ext>
                </a:extLst>
              </a:tr>
              <a:tr h="627743">
                <a:tc>
                  <a:txBody>
                    <a:bodyPr/>
                    <a:lstStyle/>
                    <a:p>
                      <a:r>
                        <a:rPr lang="en-GB" sz="2000" b="0" i="0" u="none" strike="noStrike" kern="1200" dirty="0">
                          <a:solidFill>
                            <a:schemeClr val="tx1"/>
                          </a:solidFill>
                          <a:effectLst/>
                          <a:latin typeface="+mn-lt"/>
                          <a:ea typeface="+mn-ea"/>
                          <a:cs typeface="+mn-cs"/>
                        </a:rPr>
                        <a:t>Happiness</a:t>
                      </a:r>
                      <a:endParaRPr lang="en-US" sz="2000" dirty="0"/>
                    </a:p>
                  </a:txBody>
                  <a:tcPr/>
                </a:tc>
                <a:tc>
                  <a:txBody>
                    <a:bodyPr/>
                    <a:lstStyle/>
                    <a:p>
                      <a:r>
                        <a:rPr lang="en-GB" sz="2000" b="0" i="0" u="none" strike="noStrike" kern="1200" dirty="0">
                          <a:solidFill>
                            <a:schemeClr val="tx1"/>
                          </a:solidFill>
                          <a:effectLst/>
                          <a:latin typeface="+mn-lt"/>
                          <a:ea typeface="+mn-ea"/>
                          <a:cs typeface="+mn-cs"/>
                        </a:rPr>
                        <a:t>Connection, Appreciation, Achievement, Celebration</a:t>
                      </a:r>
                      <a:endParaRPr lang="en-US" sz="2000" dirty="0"/>
                    </a:p>
                  </a:txBody>
                  <a:tcPr/>
                </a:tc>
                <a:extLst>
                  <a:ext uri="{0D108BD9-81ED-4DB2-BD59-A6C34878D82A}">
                    <a16:rowId xmlns:a16="http://schemas.microsoft.com/office/drawing/2014/main" val="2042412816"/>
                  </a:ext>
                </a:extLst>
              </a:tr>
              <a:tr h="627743">
                <a:tc>
                  <a:txBody>
                    <a:bodyPr/>
                    <a:lstStyle/>
                    <a:p>
                      <a:r>
                        <a:rPr lang="en-US" sz="2000" dirty="0"/>
                        <a:t>Sadness</a:t>
                      </a:r>
                    </a:p>
                  </a:txBody>
                  <a:tcPr/>
                </a:tc>
                <a:tc>
                  <a:txBody>
                    <a:bodyPr/>
                    <a:lstStyle/>
                    <a:p>
                      <a:r>
                        <a:rPr lang="en-US" sz="2000" dirty="0"/>
                        <a:t>Comfort, Empathy, Release, Understanding, Reassurance</a:t>
                      </a:r>
                    </a:p>
                  </a:txBody>
                  <a:tcPr/>
                </a:tc>
                <a:extLst>
                  <a:ext uri="{0D108BD9-81ED-4DB2-BD59-A6C34878D82A}">
                    <a16:rowId xmlns:a16="http://schemas.microsoft.com/office/drawing/2014/main" val="3780789306"/>
                  </a:ext>
                </a:extLst>
              </a:tr>
              <a:tr h="627743">
                <a:tc>
                  <a:txBody>
                    <a:bodyPr/>
                    <a:lstStyle/>
                    <a:p>
                      <a:r>
                        <a:rPr lang="en-US" sz="2000" dirty="0"/>
                        <a:t>Fear</a:t>
                      </a:r>
                    </a:p>
                  </a:txBody>
                  <a:tcPr/>
                </a:tc>
                <a:tc>
                  <a:txBody>
                    <a:bodyPr/>
                    <a:lstStyle/>
                    <a:p>
                      <a:r>
                        <a:rPr lang="en-US" sz="2000" dirty="0"/>
                        <a:t>Protection, Safety, Security Reassurance, </a:t>
                      </a:r>
                    </a:p>
                  </a:txBody>
                  <a:tcPr/>
                </a:tc>
                <a:extLst>
                  <a:ext uri="{0D108BD9-81ED-4DB2-BD59-A6C34878D82A}">
                    <a16:rowId xmlns:a16="http://schemas.microsoft.com/office/drawing/2014/main" val="3057012650"/>
                  </a:ext>
                </a:extLst>
              </a:tr>
              <a:tr h="627743">
                <a:tc>
                  <a:txBody>
                    <a:bodyPr/>
                    <a:lstStyle/>
                    <a:p>
                      <a:r>
                        <a:rPr lang="en-US" sz="2000" dirty="0"/>
                        <a:t>Anger</a:t>
                      </a:r>
                    </a:p>
                  </a:txBody>
                  <a:tcPr/>
                </a:tc>
                <a:tc>
                  <a:txBody>
                    <a:bodyPr/>
                    <a:lstStyle/>
                    <a:p>
                      <a:r>
                        <a:rPr lang="en-US" sz="2000" dirty="0"/>
                        <a:t>Fairness, Respect, Acknowledgement, Justice, Defense</a:t>
                      </a:r>
                    </a:p>
                  </a:txBody>
                  <a:tcPr/>
                </a:tc>
                <a:extLst>
                  <a:ext uri="{0D108BD9-81ED-4DB2-BD59-A6C34878D82A}">
                    <a16:rowId xmlns:a16="http://schemas.microsoft.com/office/drawing/2014/main" val="2810027012"/>
                  </a:ext>
                </a:extLst>
              </a:tr>
              <a:tr h="627743">
                <a:tc>
                  <a:txBody>
                    <a:bodyPr/>
                    <a:lstStyle/>
                    <a:p>
                      <a:r>
                        <a:rPr lang="en-US" sz="2000" dirty="0"/>
                        <a:t>Suprise</a:t>
                      </a:r>
                    </a:p>
                  </a:txBody>
                  <a:tcPr/>
                </a:tc>
                <a:tc>
                  <a:txBody>
                    <a:bodyPr/>
                    <a:lstStyle/>
                    <a:p>
                      <a:r>
                        <a:rPr lang="en-US" sz="2000" dirty="0"/>
                        <a:t>Clarity, Explanation, Context, Adaption, Certainty</a:t>
                      </a:r>
                    </a:p>
                  </a:txBody>
                  <a:tcPr/>
                </a:tc>
                <a:extLst>
                  <a:ext uri="{0D108BD9-81ED-4DB2-BD59-A6C34878D82A}">
                    <a16:rowId xmlns:a16="http://schemas.microsoft.com/office/drawing/2014/main" val="2254315853"/>
                  </a:ext>
                </a:extLst>
              </a:tr>
              <a:tr h="627743">
                <a:tc>
                  <a:txBody>
                    <a:bodyPr/>
                    <a:lstStyle/>
                    <a:p>
                      <a:r>
                        <a:rPr lang="en-US" sz="2000" dirty="0"/>
                        <a:t>Disgust</a:t>
                      </a:r>
                    </a:p>
                  </a:txBody>
                  <a:tcPr/>
                </a:tc>
                <a:tc>
                  <a:txBody>
                    <a:bodyPr/>
                    <a:lstStyle/>
                    <a:p>
                      <a:r>
                        <a:rPr lang="en-US" sz="2000" dirty="0"/>
                        <a:t>Rejection, Distance, Alignment of Values, Protection, Elimination</a:t>
                      </a:r>
                    </a:p>
                  </a:txBody>
                  <a:tcPr/>
                </a:tc>
                <a:extLst>
                  <a:ext uri="{0D108BD9-81ED-4DB2-BD59-A6C34878D82A}">
                    <a16:rowId xmlns:a16="http://schemas.microsoft.com/office/drawing/2014/main" val="595321201"/>
                  </a:ext>
                </a:extLst>
              </a:tr>
            </a:tbl>
          </a:graphicData>
        </a:graphic>
      </p:graphicFrame>
    </p:spTree>
    <p:extLst>
      <p:ext uri="{BB962C8B-B14F-4D97-AF65-F5344CB8AC3E}">
        <p14:creationId xmlns:p14="http://schemas.microsoft.com/office/powerpoint/2010/main" val="2559396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8A580285-0688-41AE-B559-95CA5A8DCE38}"/>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fld id="{C306DFB5-3A50-4198-966B-E1B3E28D7E5F}" type="slidenum">
              <a:rPr lang="en-US" altLang="en-US" sz="1400" b="1"/>
              <a:pPr algn="ctr" eaLnBrk="1" hangingPunct="1"/>
              <a:t>35</a:t>
            </a:fld>
            <a:endParaRPr lang="en-US" altLang="en-US" sz="1400" b="1"/>
          </a:p>
        </p:txBody>
      </p:sp>
      <p:sp>
        <p:nvSpPr>
          <p:cNvPr id="4099" name="Rectangle 2">
            <a:extLst>
              <a:ext uri="{FF2B5EF4-FFF2-40B4-BE49-F238E27FC236}">
                <a16:creationId xmlns:a16="http://schemas.microsoft.com/office/drawing/2014/main" id="{7D681647-CEAC-4292-8C35-EB7A7AFCD5C0}"/>
              </a:ext>
            </a:extLst>
          </p:cNvPr>
          <p:cNvSpPr>
            <a:spLocks noGrp="1" noChangeArrowheads="1"/>
          </p:cNvSpPr>
          <p:nvPr>
            <p:ph type="title"/>
          </p:nvPr>
        </p:nvSpPr>
        <p:spPr>
          <a:xfrm>
            <a:off x="369501" y="2133600"/>
            <a:ext cx="8458200" cy="2057400"/>
          </a:xfrm>
        </p:spPr>
        <p:txBody>
          <a:bodyPr/>
          <a:lstStyle/>
          <a:p>
            <a:pPr>
              <a:defRPr/>
            </a:pPr>
            <a:r>
              <a:rPr lang="en-US" sz="4000" b="1" dirty="0">
                <a:solidFill>
                  <a:srgbClr val="0000CC"/>
                </a:solidFill>
                <a:effectLst>
                  <a:outerShdw blurRad="38100" dist="38100" dir="2700000" algn="tl">
                    <a:srgbClr val="000000">
                      <a:alpha val="43137"/>
                    </a:srgbClr>
                  </a:outerShdw>
                </a:effectLst>
                <a:ea typeface="+mj-ea"/>
              </a:rPr>
              <a:t>Reframing experiment:</a:t>
            </a:r>
            <a:br>
              <a:rPr lang="en-US" sz="4000" b="1" dirty="0">
                <a:solidFill>
                  <a:srgbClr val="0000CC"/>
                </a:solidFill>
                <a:effectLst>
                  <a:outerShdw blurRad="38100" dist="38100" dir="2700000" algn="tl">
                    <a:srgbClr val="000000">
                      <a:alpha val="43137"/>
                    </a:srgbClr>
                  </a:outerShdw>
                </a:effectLst>
                <a:ea typeface="+mj-ea"/>
              </a:rPr>
            </a:br>
            <a:r>
              <a:rPr lang="en-US" sz="4000" b="1" dirty="0">
                <a:solidFill>
                  <a:srgbClr val="0000CC"/>
                </a:solidFill>
                <a:effectLst>
                  <a:outerShdw blurRad="38100" dist="38100" dir="2700000" algn="tl">
                    <a:srgbClr val="000000">
                      <a:alpha val="43137"/>
                    </a:srgbClr>
                  </a:outerShdw>
                </a:effectLst>
                <a:ea typeface="+mj-ea"/>
                <a:hlinkClick r:id="rId2"/>
              </a:rPr>
              <a:t>https://www.youtube.com/watch?v=__JLFw2FtEQ</a:t>
            </a:r>
            <a:br>
              <a:rPr lang="en-US" sz="4000" b="1" dirty="0">
                <a:solidFill>
                  <a:srgbClr val="0000CC"/>
                </a:solidFill>
                <a:effectLst>
                  <a:outerShdw blurRad="38100" dist="38100" dir="2700000" algn="tl">
                    <a:srgbClr val="000000">
                      <a:alpha val="43137"/>
                    </a:srgbClr>
                  </a:outerShdw>
                </a:effectLst>
                <a:ea typeface="+mj-ea"/>
              </a:rPr>
            </a:br>
            <a:br>
              <a:rPr lang="en-US" sz="4000" b="1" dirty="0">
                <a:solidFill>
                  <a:srgbClr val="0000CC"/>
                </a:solidFill>
                <a:effectLst>
                  <a:outerShdw blurRad="38100" dist="38100" dir="2700000" algn="tl">
                    <a:srgbClr val="000000">
                      <a:alpha val="43137"/>
                    </a:srgbClr>
                  </a:outerShdw>
                </a:effectLst>
                <a:ea typeface="+mj-ea"/>
              </a:rPr>
            </a:br>
            <a:r>
              <a:rPr lang="en-US" sz="4000" b="1" dirty="0">
                <a:solidFill>
                  <a:srgbClr val="0000CC"/>
                </a:solidFill>
                <a:effectLst>
                  <a:outerShdw blurRad="38100" dist="38100" dir="2700000" algn="tl">
                    <a:srgbClr val="000000">
                      <a:alpha val="43137"/>
                    </a:srgbClr>
                  </a:outerShdw>
                </a:effectLst>
                <a:ea typeface="+mj-ea"/>
              </a:rPr>
              <a:t>Dr. Gabor Maté on How to Reframe a Challenging Moment and Feel Empowered</a:t>
            </a:r>
          </a:p>
        </p:txBody>
      </p:sp>
    </p:spTree>
    <p:extLst>
      <p:ext uri="{BB962C8B-B14F-4D97-AF65-F5344CB8AC3E}">
        <p14:creationId xmlns:p14="http://schemas.microsoft.com/office/powerpoint/2010/main" val="1684869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192" y="304800"/>
            <a:ext cx="8458200" cy="990600"/>
          </a:xfrm>
        </p:spPr>
        <p:txBody>
          <a:bodyPr/>
          <a:lstStyle/>
          <a:p>
            <a:r>
              <a:rPr lang="en-US" b="1" dirty="0">
                <a:solidFill>
                  <a:srgbClr val="0000CC"/>
                </a:solidFill>
                <a:effectLst>
                  <a:outerShdw blurRad="38100" dist="38100" dir="2700000" algn="tl">
                    <a:srgbClr val="000000">
                      <a:alpha val="43137"/>
                    </a:srgbClr>
                  </a:outerShdw>
                </a:effectLst>
              </a:rPr>
              <a:t>Reframing experiment:</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36</a:t>
            </a:fld>
            <a:endParaRPr lang="en-US"/>
          </a:p>
        </p:txBody>
      </p:sp>
      <p:sp>
        <p:nvSpPr>
          <p:cNvPr id="5" name="Content Placeholder 4"/>
          <p:cNvSpPr>
            <a:spLocks noGrp="1"/>
          </p:cNvSpPr>
          <p:nvPr>
            <p:ph idx="1"/>
          </p:nvPr>
        </p:nvSpPr>
        <p:spPr>
          <a:xfrm>
            <a:off x="304800" y="1219200"/>
            <a:ext cx="8522678" cy="4889500"/>
          </a:xfrm>
        </p:spPr>
        <p:txBody>
          <a:bodyPr/>
          <a:lstStyle/>
          <a:p>
            <a:r>
              <a:rPr lang="en-US" sz="3600" dirty="0">
                <a:solidFill>
                  <a:srgbClr val="000099"/>
                </a:solidFill>
              </a:rPr>
              <a:t>Individually reflect on a situation when you were </a:t>
            </a:r>
            <a:r>
              <a:rPr lang="en-US" sz="3600" b="1" u="sng" dirty="0">
                <a:solidFill>
                  <a:srgbClr val="000099"/>
                </a:solidFill>
              </a:rPr>
              <a:t>upset with somebody</a:t>
            </a:r>
            <a:r>
              <a:rPr lang="en-US" sz="3600" dirty="0">
                <a:solidFill>
                  <a:srgbClr val="000099"/>
                </a:solidFill>
              </a:rPr>
              <a:t>, remember the raw emotions</a:t>
            </a:r>
          </a:p>
          <a:p>
            <a:r>
              <a:rPr lang="en-US" sz="3600" dirty="0">
                <a:solidFill>
                  <a:srgbClr val="000099"/>
                </a:solidFill>
              </a:rPr>
              <a:t>In your group, by pairs</a:t>
            </a:r>
          </a:p>
          <a:p>
            <a:pPr lvl="1"/>
            <a:r>
              <a:rPr lang="en-US" sz="2000" dirty="0">
                <a:solidFill>
                  <a:srgbClr val="000099"/>
                </a:solidFill>
              </a:rPr>
              <a:t>Listen to each others situation, identify the raw emotions</a:t>
            </a:r>
          </a:p>
          <a:p>
            <a:pPr lvl="1"/>
            <a:r>
              <a:rPr lang="en-US" sz="2000" dirty="0">
                <a:solidFill>
                  <a:srgbClr val="000099"/>
                </a:solidFill>
              </a:rPr>
              <a:t>Ask what are you angry or sad about?</a:t>
            </a:r>
          </a:p>
          <a:p>
            <a:pPr lvl="1"/>
            <a:r>
              <a:rPr lang="en-US" sz="2000" dirty="0">
                <a:solidFill>
                  <a:srgbClr val="000099"/>
                </a:solidFill>
              </a:rPr>
              <a:t>Ask what does it mean that they said that..</a:t>
            </a:r>
          </a:p>
          <a:p>
            <a:pPr lvl="1"/>
            <a:r>
              <a:rPr lang="en-US" sz="2000" dirty="0">
                <a:solidFill>
                  <a:srgbClr val="000099"/>
                </a:solidFill>
              </a:rPr>
              <a:t>Look for patterns of thoughts behind emotions/feelings. What other reasons might there be?</a:t>
            </a:r>
          </a:p>
          <a:p>
            <a:pPr lvl="1"/>
            <a:r>
              <a:rPr lang="en-US" sz="2000" dirty="0">
                <a:solidFill>
                  <a:srgbClr val="000099"/>
                </a:solidFill>
              </a:rPr>
              <a:t>All the options which is the worse assumption?</a:t>
            </a:r>
          </a:p>
        </p:txBody>
      </p:sp>
    </p:spTree>
    <p:extLst>
      <p:ext uri="{BB962C8B-B14F-4D97-AF65-F5344CB8AC3E}">
        <p14:creationId xmlns:p14="http://schemas.microsoft.com/office/powerpoint/2010/main" val="46106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up)">
                                      <p:cBhvr>
                                        <p:cTn id="22" dur="1000"/>
                                        <p:tgtEl>
                                          <p:spTgt spid="5">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up)">
                                      <p:cBhvr>
                                        <p:cTn id="25" dur="1000"/>
                                        <p:tgtEl>
                                          <p:spTgt spid="5">
                                            <p:txEl>
                                              <p:pRg st="3" end="3"/>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wipe(up)">
                                      <p:cBhvr>
                                        <p:cTn id="28" dur="1000"/>
                                        <p:tgtEl>
                                          <p:spTgt spid="5">
                                            <p:txEl>
                                              <p:pRg st="4" end="4"/>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up)">
                                      <p:cBhvr>
                                        <p:cTn id="31" dur="1000"/>
                                        <p:tgtEl>
                                          <p:spTgt spid="5">
                                            <p:txEl>
                                              <p:pRg st="5" end="5"/>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wipe(up)">
                                      <p:cBhvr>
                                        <p:cTn id="34"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12E6A-01C0-575F-A765-05DC06552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ED646-7E04-34A7-1157-83D29792C0CB}"/>
              </a:ext>
            </a:extLst>
          </p:cNvPr>
          <p:cNvSpPr>
            <a:spLocks noGrp="1"/>
          </p:cNvSpPr>
          <p:nvPr>
            <p:ph type="title"/>
          </p:nvPr>
        </p:nvSpPr>
        <p:spPr>
          <a:xfrm>
            <a:off x="542192" y="304800"/>
            <a:ext cx="8458200" cy="990600"/>
          </a:xfrm>
        </p:spPr>
        <p:txBody>
          <a:bodyPr/>
          <a:lstStyle/>
          <a:p>
            <a:r>
              <a:rPr lang="en-US" sz="4000" b="1" dirty="0">
                <a:solidFill>
                  <a:srgbClr val="0000CC"/>
                </a:solidFill>
                <a:effectLst>
                  <a:outerShdw blurRad="38100" dist="38100" dir="2700000" algn="tl">
                    <a:srgbClr val="000000">
                      <a:alpha val="43137"/>
                    </a:srgbClr>
                  </a:outerShdw>
                </a:effectLst>
              </a:rPr>
              <a:t>Debrief of reframing experiment:</a:t>
            </a:r>
            <a:br>
              <a:rPr lang="en-US" sz="4000" dirty="0">
                <a:solidFill>
                  <a:srgbClr val="000099"/>
                </a:solidFill>
                <a:effectLst>
                  <a:outerShdw blurRad="38100" dist="38100" dir="2700000" algn="tl">
                    <a:srgbClr val="000000">
                      <a:alpha val="43137"/>
                    </a:srgbClr>
                  </a:outerShdw>
                </a:effectLst>
              </a:rPr>
            </a:br>
            <a:endParaRPr lang="en-US" sz="4000" dirty="0">
              <a:solidFill>
                <a:srgbClr val="000099"/>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A34A1A03-CDDE-F7EF-CA11-B9C426783D66}"/>
              </a:ext>
            </a:extLst>
          </p:cNvPr>
          <p:cNvSpPr>
            <a:spLocks noGrp="1"/>
          </p:cNvSpPr>
          <p:nvPr>
            <p:ph type="sldNum" sz="quarter" idx="12"/>
          </p:nvPr>
        </p:nvSpPr>
        <p:spPr/>
        <p:txBody>
          <a:bodyPr/>
          <a:lstStyle/>
          <a:p>
            <a:pPr>
              <a:defRPr/>
            </a:pPr>
            <a:fld id="{83148E82-31A5-1B4B-BB63-CD258D7192DB}" type="slidenum">
              <a:rPr lang="en-US" smtClean="0"/>
              <a:pPr>
                <a:defRPr/>
              </a:pPr>
              <a:t>37</a:t>
            </a:fld>
            <a:endParaRPr lang="en-US"/>
          </a:p>
        </p:txBody>
      </p:sp>
      <p:sp>
        <p:nvSpPr>
          <p:cNvPr id="5" name="Content Placeholder 4">
            <a:extLst>
              <a:ext uri="{FF2B5EF4-FFF2-40B4-BE49-F238E27FC236}">
                <a16:creationId xmlns:a16="http://schemas.microsoft.com/office/drawing/2014/main" id="{34FF8643-8C4F-41DD-B91F-0599E3CB741E}"/>
              </a:ext>
            </a:extLst>
          </p:cNvPr>
          <p:cNvSpPr>
            <a:spLocks noGrp="1"/>
          </p:cNvSpPr>
          <p:nvPr>
            <p:ph idx="1"/>
          </p:nvPr>
        </p:nvSpPr>
        <p:spPr>
          <a:xfrm>
            <a:off x="304800" y="800100"/>
            <a:ext cx="8522678" cy="5308600"/>
          </a:xfrm>
        </p:spPr>
        <p:txBody>
          <a:bodyPr/>
          <a:lstStyle/>
          <a:p>
            <a:r>
              <a:rPr lang="en-US" dirty="0">
                <a:solidFill>
                  <a:srgbClr val="000099"/>
                </a:solidFill>
              </a:rPr>
              <a:t>We don't respond to what happens, we respond to our perceptions of what happens, with our minds we create the world (Budha)</a:t>
            </a:r>
          </a:p>
          <a:p>
            <a:r>
              <a:rPr lang="en-US" dirty="0">
                <a:solidFill>
                  <a:srgbClr val="000099"/>
                </a:solidFill>
              </a:rPr>
              <a:t>Of all the interpretations do we chose the worse one! Brain jump. Why?</a:t>
            </a:r>
          </a:p>
          <a:p>
            <a:r>
              <a:rPr lang="en-US" dirty="0">
                <a:solidFill>
                  <a:srgbClr val="000099"/>
                </a:solidFill>
              </a:rPr>
              <a:t>Responding to the past not present moment</a:t>
            </a:r>
          </a:p>
          <a:p>
            <a:r>
              <a:rPr lang="en-US" dirty="0">
                <a:solidFill>
                  <a:srgbClr val="000099"/>
                </a:solidFill>
              </a:rPr>
              <a:t>What if you are the most loving person and respectful person in the world, what would change in your response?</a:t>
            </a:r>
          </a:p>
          <a:p>
            <a:endParaRPr lang="en-US" dirty="0">
              <a:solidFill>
                <a:srgbClr val="000099"/>
              </a:solidFill>
            </a:endParaRPr>
          </a:p>
          <a:p>
            <a:pPr lvl="1"/>
            <a:endParaRPr lang="en-US" sz="1800" dirty="0">
              <a:solidFill>
                <a:srgbClr val="000099"/>
              </a:solidFill>
            </a:endParaRPr>
          </a:p>
        </p:txBody>
      </p:sp>
    </p:spTree>
    <p:extLst>
      <p:ext uri="{BB962C8B-B14F-4D97-AF65-F5344CB8AC3E}">
        <p14:creationId xmlns:p14="http://schemas.microsoft.com/office/powerpoint/2010/main" val="420082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10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up)">
                                      <p:cBhvr>
                                        <p:cTn id="29"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B097-4B39-F1B5-A29A-5BF5278A5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E6383-D0BB-7BEA-172E-DD7AEC401B4C}"/>
              </a:ext>
            </a:extLst>
          </p:cNvPr>
          <p:cNvSpPr>
            <a:spLocks noGrp="1"/>
          </p:cNvSpPr>
          <p:nvPr>
            <p:ph type="title"/>
          </p:nvPr>
        </p:nvSpPr>
        <p:spPr>
          <a:xfrm>
            <a:off x="542192" y="304800"/>
            <a:ext cx="8458200" cy="990600"/>
          </a:xfrm>
        </p:spPr>
        <p:txBody>
          <a:bodyPr/>
          <a:lstStyle/>
          <a:p>
            <a:r>
              <a:rPr lang="en-US" b="1" dirty="0">
                <a:solidFill>
                  <a:srgbClr val="0000CC"/>
                </a:solidFill>
                <a:effectLst>
                  <a:outerShdw blurRad="38100" dist="38100" dir="2700000" algn="tl">
                    <a:srgbClr val="000000">
                      <a:alpha val="43137"/>
                    </a:srgbClr>
                  </a:outerShdw>
                </a:effectLst>
              </a:rPr>
              <a:t>A Good Problem Statement:</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48D3D570-63D5-659A-5803-8C5C5BD3E299}"/>
              </a:ext>
            </a:extLst>
          </p:cNvPr>
          <p:cNvSpPr>
            <a:spLocks noGrp="1"/>
          </p:cNvSpPr>
          <p:nvPr>
            <p:ph type="sldNum" sz="quarter" idx="12"/>
          </p:nvPr>
        </p:nvSpPr>
        <p:spPr/>
        <p:txBody>
          <a:bodyPr/>
          <a:lstStyle/>
          <a:p>
            <a:pPr>
              <a:defRPr/>
            </a:pPr>
            <a:fld id="{83148E82-31A5-1B4B-BB63-CD258D7192DB}" type="slidenum">
              <a:rPr lang="en-US" smtClean="0"/>
              <a:pPr>
                <a:defRPr/>
              </a:pPr>
              <a:t>38</a:t>
            </a:fld>
            <a:endParaRPr lang="en-US"/>
          </a:p>
        </p:txBody>
      </p:sp>
      <p:sp>
        <p:nvSpPr>
          <p:cNvPr id="5" name="Content Placeholder 4">
            <a:extLst>
              <a:ext uri="{FF2B5EF4-FFF2-40B4-BE49-F238E27FC236}">
                <a16:creationId xmlns:a16="http://schemas.microsoft.com/office/drawing/2014/main" id="{E74E1323-8A65-DF8D-1B43-7045B7DDF734}"/>
              </a:ext>
            </a:extLst>
          </p:cNvPr>
          <p:cNvSpPr>
            <a:spLocks noGrp="1"/>
          </p:cNvSpPr>
          <p:nvPr>
            <p:ph idx="1"/>
          </p:nvPr>
        </p:nvSpPr>
        <p:spPr>
          <a:xfrm>
            <a:off x="304800" y="800100"/>
            <a:ext cx="8522678" cy="5308600"/>
          </a:xfrm>
        </p:spPr>
        <p:txBody>
          <a:bodyPr/>
          <a:lstStyle/>
          <a:p>
            <a:r>
              <a:rPr lang="en-US" dirty="0">
                <a:solidFill>
                  <a:srgbClr val="000099"/>
                </a:solidFill>
              </a:rPr>
              <a:t>Read the following article, “5 facts about plastic pollution in the Mediterranean French coast” </a:t>
            </a:r>
            <a:r>
              <a:rPr lang="en-US" dirty="0">
                <a:solidFill>
                  <a:srgbClr val="000099"/>
                </a:solidFill>
                <a:hlinkClick r:id="rId2"/>
              </a:rPr>
              <a:t>https://www.wwfmmi.org/plastic_pollution_in_the_mediterranean_french_coast/</a:t>
            </a:r>
            <a:r>
              <a:rPr lang="en-US" dirty="0">
                <a:solidFill>
                  <a:srgbClr val="000099"/>
                </a:solidFill>
              </a:rPr>
              <a:t> </a:t>
            </a:r>
          </a:p>
          <a:p>
            <a:r>
              <a:rPr lang="en-US" dirty="0">
                <a:solidFill>
                  <a:srgbClr val="000099"/>
                </a:solidFill>
              </a:rPr>
              <a:t>Imagine that you are the newly elected mayor of Nice. </a:t>
            </a:r>
          </a:p>
          <a:p>
            <a:r>
              <a:rPr lang="en-US" dirty="0">
                <a:solidFill>
                  <a:srgbClr val="000099"/>
                </a:solidFill>
              </a:rPr>
              <a:t>Think about the answer to this question: ‘What could be the real problem?” </a:t>
            </a:r>
          </a:p>
          <a:p>
            <a:r>
              <a:rPr lang="en-US" dirty="0">
                <a:solidFill>
                  <a:srgbClr val="000099"/>
                </a:solidFill>
              </a:rPr>
              <a:t>Create your own one-sentence problem statement and write it in Moodle</a:t>
            </a:r>
          </a:p>
          <a:p>
            <a:endParaRPr lang="en-US" dirty="0">
              <a:solidFill>
                <a:srgbClr val="000099"/>
              </a:solidFill>
            </a:endParaRPr>
          </a:p>
          <a:p>
            <a:pPr lvl="1"/>
            <a:endParaRPr lang="en-US" sz="1800" dirty="0">
              <a:solidFill>
                <a:srgbClr val="000099"/>
              </a:solidFill>
            </a:endParaRPr>
          </a:p>
        </p:txBody>
      </p:sp>
    </p:spTree>
    <p:extLst>
      <p:ext uri="{BB962C8B-B14F-4D97-AF65-F5344CB8AC3E}">
        <p14:creationId xmlns:p14="http://schemas.microsoft.com/office/powerpoint/2010/main" val="103411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10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up)">
                                      <p:cBhvr>
                                        <p:cTn id="29"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C05B6-F9A8-AC85-2B6E-4B06D1749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78FE09-99F0-F7A0-0E47-AED997B1CECF}"/>
              </a:ext>
            </a:extLst>
          </p:cNvPr>
          <p:cNvSpPr>
            <a:spLocks noGrp="1"/>
          </p:cNvSpPr>
          <p:nvPr>
            <p:ph type="title"/>
          </p:nvPr>
        </p:nvSpPr>
        <p:spPr>
          <a:xfrm>
            <a:off x="542192" y="533400"/>
            <a:ext cx="8458200" cy="990600"/>
          </a:xfrm>
        </p:spPr>
        <p:txBody>
          <a:bodyPr/>
          <a:lstStyle/>
          <a:p>
            <a:r>
              <a:rPr lang="en-US" b="1" dirty="0">
                <a:solidFill>
                  <a:srgbClr val="0000CC"/>
                </a:solidFill>
                <a:effectLst>
                  <a:outerShdw blurRad="38100" dist="38100" dir="2700000" algn="tl">
                    <a:srgbClr val="000000">
                      <a:alpha val="43137"/>
                    </a:srgbClr>
                  </a:outerShdw>
                </a:effectLst>
              </a:rPr>
              <a:t>Remember a </a:t>
            </a:r>
            <a:br>
              <a:rPr lang="en-US" b="1" dirty="0">
                <a:solidFill>
                  <a:srgbClr val="0000CC"/>
                </a:solidFill>
                <a:effectLst>
                  <a:outerShdw blurRad="38100" dist="38100" dir="2700000" algn="tl">
                    <a:srgbClr val="000000">
                      <a:alpha val="43137"/>
                    </a:srgbClr>
                  </a:outerShdw>
                </a:effectLst>
              </a:rPr>
            </a:br>
            <a:r>
              <a:rPr lang="en-US" b="1" dirty="0">
                <a:solidFill>
                  <a:srgbClr val="0000CC"/>
                </a:solidFill>
                <a:effectLst>
                  <a:outerShdw blurRad="38100" dist="38100" dir="2700000" algn="tl">
                    <a:srgbClr val="000000">
                      <a:alpha val="43137"/>
                    </a:srgbClr>
                  </a:outerShdw>
                </a:effectLst>
              </a:rPr>
              <a:t>Good Problem Statement:</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6CA82719-05B9-50B9-4750-0C9E95A40FBD}"/>
              </a:ext>
            </a:extLst>
          </p:cNvPr>
          <p:cNvSpPr>
            <a:spLocks noGrp="1"/>
          </p:cNvSpPr>
          <p:nvPr>
            <p:ph type="sldNum" sz="quarter" idx="12"/>
          </p:nvPr>
        </p:nvSpPr>
        <p:spPr/>
        <p:txBody>
          <a:bodyPr/>
          <a:lstStyle/>
          <a:p>
            <a:pPr>
              <a:defRPr/>
            </a:pPr>
            <a:fld id="{83148E82-31A5-1B4B-BB63-CD258D7192DB}" type="slidenum">
              <a:rPr lang="en-US" smtClean="0"/>
              <a:pPr>
                <a:defRPr/>
              </a:pPr>
              <a:t>39</a:t>
            </a:fld>
            <a:endParaRPr lang="en-US"/>
          </a:p>
        </p:txBody>
      </p:sp>
      <p:sp>
        <p:nvSpPr>
          <p:cNvPr id="5" name="Content Placeholder 4">
            <a:extLst>
              <a:ext uri="{FF2B5EF4-FFF2-40B4-BE49-F238E27FC236}">
                <a16:creationId xmlns:a16="http://schemas.microsoft.com/office/drawing/2014/main" id="{C895A64D-53DE-94D6-4993-5F44C2691E65}"/>
              </a:ext>
            </a:extLst>
          </p:cNvPr>
          <p:cNvSpPr>
            <a:spLocks noGrp="1"/>
          </p:cNvSpPr>
          <p:nvPr>
            <p:ph idx="1"/>
          </p:nvPr>
        </p:nvSpPr>
        <p:spPr>
          <a:xfrm>
            <a:off x="304800" y="1600200"/>
            <a:ext cx="8522678" cy="4508500"/>
          </a:xfrm>
        </p:spPr>
        <p:txBody>
          <a:bodyPr/>
          <a:lstStyle/>
          <a:p>
            <a:r>
              <a:rPr lang="en-US" dirty="0">
                <a:solidFill>
                  <a:srgbClr val="000099"/>
                </a:solidFill>
              </a:rPr>
              <a:t>Is clear, brief, and specific.</a:t>
            </a:r>
          </a:p>
          <a:p>
            <a:r>
              <a:rPr lang="en-US" dirty="0">
                <a:solidFill>
                  <a:srgbClr val="000099"/>
                </a:solidFill>
              </a:rPr>
              <a:t>Does not imply a solution.</a:t>
            </a:r>
          </a:p>
          <a:p>
            <a:r>
              <a:rPr lang="en-US" dirty="0">
                <a:solidFill>
                  <a:srgbClr val="000099"/>
                </a:solidFill>
              </a:rPr>
              <a:t>Describes a problem that is under your control to address or solve directly.</a:t>
            </a:r>
          </a:p>
          <a:p>
            <a:pPr marL="0" indent="0">
              <a:buNone/>
            </a:pPr>
            <a:r>
              <a:rPr lang="en-US" b="1" u="sng" dirty="0">
                <a:solidFill>
                  <a:srgbClr val="000099"/>
                </a:solidFill>
              </a:rPr>
              <a:t>Don’t forget to:</a:t>
            </a:r>
          </a:p>
          <a:p>
            <a:r>
              <a:rPr lang="en-US" dirty="0">
                <a:solidFill>
                  <a:srgbClr val="000099"/>
                </a:solidFill>
              </a:rPr>
              <a:t>Consider the problem from the perspective of multiple stakeholders</a:t>
            </a:r>
          </a:p>
          <a:p>
            <a:r>
              <a:rPr lang="en-US" dirty="0">
                <a:solidFill>
                  <a:srgbClr val="000099"/>
                </a:solidFill>
              </a:rPr>
              <a:t>Focus on the underlying causes of the problem, not the symptoms.</a:t>
            </a:r>
          </a:p>
          <a:p>
            <a:endParaRPr lang="en-US" dirty="0">
              <a:solidFill>
                <a:srgbClr val="000099"/>
              </a:solidFill>
            </a:endParaRPr>
          </a:p>
          <a:p>
            <a:pPr lvl="1"/>
            <a:endParaRPr lang="en-US" sz="1800" dirty="0">
              <a:solidFill>
                <a:srgbClr val="000099"/>
              </a:solidFill>
            </a:endParaRPr>
          </a:p>
        </p:txBody>
      </p:sp>
    </p:spTree>
    <p:extLst>
      <p:ext uri="{BB962C8B-B14F-4D97-AF65-F5344CB8AC3E}">
        <p14:creationId xmlns:p14="http://schemas.microsoft.com/office/powerpoint/2010/main" val="325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10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up)">
                                      <p:cBhvr>
                                        <p:cTn id="29" dur="10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wipe(up)">
                                      <p:cBhvr>
                                        <p:cTn id="34" dur="10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wipe(up)">
                                      <p:cBhvr>
                                        <p:cTn id="39"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5816399C-BE5C-4BCC-9CF1-06C595EAF634}"/>
              </a:ext>
            </a:extLst>
          </p:cNvPr>
          <p:cNvSpPr>
            <a:spLocks noGrp="1" noChangeArrowheads="1"/>
          </p:cNvSpPr>
          <p:nvPr>
            <p:ph type="title"/>
          </p:nvPr>
        </p:nvSpPr>
        <p:spPr>
          <a:xfrm>
            <a:off x="0" y="152400"/>
            <a:ext cx="8839200" cy="762000"/>
          </a:xfrm>
        </p:spPr>
        <p:txBody>
          <a:bodyPr/>
          <a:lstStyle/>
          <a:p>
            <a:pPr marL="1143000" indent="-1143000"/>
            <a:r>
              <a:rPr lang="en-US" altLang="en-US" sz="3600" b="1" dirty="0">
                <a:solidFill>
                  <a:srgbClr val="000099"/>
                </a:solidFill>
                <a:effectLst>
                  <a:outerShdw blurRad="38100" dist="38100" dir="2700000" algn="tl">
                    <a:srgbClr val="C0C0C0"/>
                  </a:outerShdw>
                </a:effectLst>
              </a:rPr>
              <a:t>Some Questions from Learning Logs</a:t>
            </a:r>
            <a:br>
              <a:rPr lang="en-US" altLang="en-US" sz="3600" b="1" dirty="0">
                <a:solidFill>
                  <a:srgbClr val="000099"/>
                </a:solidFill>
                <a:effectLst>
                  <a:outerShdw blurRad="38100" dist="38100" dir="2700000" algn="tl">
                    <a:srgbClr val="C0C0C0"/>
                  </a:outerShdw>
                </a:effectLst>
              </a:rPr>
            </a:br>
            <a:endParaRPr lang="en-US" altLang="en-US" sz="2800" b="1" dirty="0">
              <a:solidFill>
                <a:srgbClr val="000099"/>
              </a:solidFill>
              <a:effectLst>
                <a:outerShdw blurRad="38100" dist="38100" dir="2700000" algn="tl">
                  <a:srgbClr val="C0C0C0"/>
                </a:outerShdw>
              </a:effectLst>
            </a:endParaRPr>
          </a:p>
        </p:txBody>
      </p:sp>
      <p:sp>
        <p:nvSpPr>
          <p:cNvPr id="6148" name="Content Placeholder 2">
            <a:extLst>
              <a:ext uri="{FF2B5EF4-FFF2-40B4-BE49-F238E27FC236}">
                <a16:creationId xmlns:a16="http://schemas.microsoft.com/office/drawing/2014/main" id="{B9808659-A5A0-4E46-B144-345A7578CD49}"/>
              </a:ext>
            </a:extLst>
          </p:cNvPr>
          <p:cNvSpPr>
            <a:spLocks noGrp="1"/>
          </p:cNvSpPr>
          <p:nvPr>
            <p:ph idx="1"/>
          </p:nvPr>
        </p:nvSpPr>
        <p:spPr>
          <a:xfrm>
            <a:off x="304800" y="533400"/>
            <a:ext cx="8610599" cy="5867400"/>
          </a:xfrm>
        </p:spPr>
        <p:txBody>
          <a:bodyPr/>
          <a:lstStyle/>
          <a:p>
            <a:pPr>
              <a:buFont typeface="Wingdings" panose="05000000000000000000" pitchFamily="2" charset="2"/>
              <a:buChar char="Ø"/>
            </a:pPr>
            <a:r>
              <a:rPr lang="en-US" altLang="en-US" sz="1300" b="1" dirty="0">
                <a:solidFill>
                  <a:srgbClr val="000099"/>
                </a:solidFill>
              </a:rPr>
              <a:t>I had done this test a few years ago and the result was different from that of now. Is it more likely that I have changed in character </a:t>
            </a:r>
            <a:r>
              <a:rPr lang="en-US" altLang="en-US" sz="1300" b="1" dirty="0">
                <a:solidFill>
                  <a:srgbClr val="000099"/>
                </a:solidFill>
                <a:highlight>
                  <a:srgbClr val="00FF00"/>
                </a:highlight>
              </a:rPr>
              <a:t>or that I have gained more awareness of myself</a:t>
            </a:r>
            <a:r>
              <a:rPr lang="en-US" altLang="en-US" sz="1300" b="1" dirty="0">
                <a:solidFill>
                  <a:srgbClr val="000099"/>
                </a:solidFill>
              </a:rPr>
              <a:t>?</a:t>
            </a:r>
          </a:p>
          <a:p>
            <a:pPr>
              <a:buFont typeface="Wingdings" panose="05000000000000000000" pitchFamily="2" charset="2"/>
              <a:buChar char="Ø"/>
            </a:pPr>
            <a:r>
              <a:rPr lang="en-US" altLang="en-US" sz="1300" b="1" dirty="0">
                <a:solidFill>
                  <a:srgbClr val="000099"/>
                </a:solidFill>
              </a:rPr>
              <a:t>How can I develop my weaker traits while still embracing my natural personality?</a:t>
            </a:r>
          </a:p>
          <a:p>
            <a:pPr>
              <a:buFont typeface="Wingdings" panose="05000000000000000000" pitchFamily="2" charset="2"/>
              <a:buChar char="Ø"/>
            </a:pPr>
            <a:r>
              <a:rPr lang="en-US" altLang="en-US" sz="1300" b="1" dirty="0">
                <a:solidFill>
                  <a:srgbClr val="000099"/>
                </a:solidFill>
                <a:highlight>
                  <a:srgbClr val="FFFF00"/>
                </a:highlight>
              </a:rPr>
              <a:t>Is the MBTI system a necessary system to understand each other or does it create more "distance" between us ?</a:t>
            </a:r>
          </a:p>
          <a:p>
            <a:pPr>
              <a:buFont typeface="Wingdings" panose="05000000000000000000" pitchFamily="2" charset="2"/>
              <a:buChar char="Ø"/>
            </a:pPr>
            <a:r>
              <a:rPr lang="en-US" altLang="en-US" sz="1300" b="1" dirty="0">
                <a:solidFill>
                  <a:srgbClr val="000099"/>
                </a:solidFill>
              </a:rPr>
              <a:t>What will we learn in the new group we have formed?</a:t>
            </a:r>
            <a:endParaRPr lang="en-US" altLang="en-US" sz="1300" b="1" dirty="0">
              <a:solidFill>
                <a:srgbClr val="000099"/>
              </a:solidFill>
              <a:highlight>
                <a:srgbClr val="FFFF00"/>
              </a:highlight>
            </a:endParaRPr>
          </a:p>
          <a:p>
            <a:pPr>
              <a:buFont typeface="Wingdings" panose="05000000000000000000" pitchFamily="2" charset="2"/>
              <a:buChar char="Ø"/>
            </a:pPr>
            <a:r>
              <a:rPr lang="en-US" altLang="en-US" sz="1300" b="1" dirty="0">
                <a:solidFill>
                  <a:srgbClr val="000099"/>
                </a:solidFill>
              </a:rPr>
              <a:t>Is the ratio of introvert/extrovert the same on all culture or does it fluctuate?</a:t>
            </a:r>
          </a:p>
          <a:p>
            <a:pPr>
              <a:buFont typeface="Wingdings" panose="05000000000000000000" pitchFamily="2" charset="2"/>
              <a:buChar char="Ø"/>
            </a:pPr>
            <a:r>
              <a:rPr lang="en-US" altLang="en-US" sz="1300" b="1" dirty="0">
                <a:solidFill>
                  <a:srgbClr val="000099"/>
                </a:solidFill>
                <a:highlight>
                  <a:srgbClr val="FFFF00"/>
                </a:highlight>
              </a:rPr>
              <a:t>How to sets boundaries with others and stick with it?</a:t>
            </a:r>
          </a:p>
          <a:p>
            <a:pPr>
              <a:buFont typeface="Wingdings" panose="05000000000000000000" pitchFamily="2" charset="2"/>
              <a:buChar char="Ø"/>
            </a:pPr>
            <a:r>
              <a:rPr lang="en-US" altLang="en-US" sz="1300" b="1" dirty="0">
                <a:solidFill>
                  <a:srgbClr val="000099"/>
                </a:solidFill>
              </a:rPr>
              <a:t>How often do personality types change over time? Are there cultural biases in the MBTI assessment?</a:t>
            </a:r>
            <a:endParaRPr lang="en-US" altLang="en-US" sz="1300" b="1" dirty="0">
              <a:solidFill>
                <a:srgbClr val="000099"/>
              </a:solidFill>
              <a:highlight>
                <a:srgbClr val="FFFF00"/>
              </a:highlight>
            </a:endParaRPr>
          </a:p>
          <a:p>
            <a:pPr>
              <a:buFont typeface="Wingdings" panose="05000000000000000000" pitchFamily="2" charset="2"/>
              <a:buChar char="Ø"/>
            </a:pPr>
            <a:r>
              <a:rPr lang="en-US" altLang="en-US" sz="1300" b="1" dirty="0">
                <a:solidFill>
                  <a:srgbClr val="000099"/>
                </a:solidFill>
              </a:rPr>
              <a:t>Is it normal that I think in my personality type group, one of us doesn't fit like I think that their personality is different but they try to fit in this type?</a:t>
            </a:r>
          </a:p>
          <a:p>
            <a:pPr>
              <a:buFont typeface="Wingdings" panose="05000000000000000000" pitchFamily="2" charset="2"/>
              <a:buChar char="Ø"/>
            </a:pPr>
            <a:r>
              <a:rPr lang="en-US" altLang="en-US" sz="1300" b="1" dirty="0">
                <a:solidFill>
                  <a:srgbClr val="000099"/>
                </a:solidFill>
              </a:rPr>
              <a:t>What is the next step after understanding our personality in order to become great leaders ?</a:t>
            </a:r>
          </a:p>
          <a:p>
            <a:pPr>
              <a:buFont typeface="Wingdings" panose="05000000000000000000" pitchFamily="2" charset="2"/>
              <a:buChar char="Ø"/>
            </a:pPr>
            <a:r>
              <a:rPr lang="en-US" altLang="en-US" sz="1300" b="1" dirty="0">
                <a:solidFill>
                  <a:srgbClr val="000099"/>
                </a:solidFill>
              </a:rPr>
              <a:t>Do you have any actions one you can take if you want to change some personality traits? Is it only brute forcing </a:t>
            </a:r>
            <a:r>
              <a:rPr lang="en-US" altLang="en-US" sz="1300" b="1" dirty="0" err="1">
                <a:solidFill>
                  <a:srgbClr val="000099"/>
                </a:solidFill>
              </a:rPr>
              <a:t>behaviour</a:t>
            </a:r>
            <a:r>
              <a:rPr lang="en-US" altLang="en-US" sz="1300" b="1" dirty="0">
                <a:solidFill>
                  <a:srgbClr val="000099"/>
                </a:solidFill>
              </a:rPr>
              <a:t> or some other strategies involved?</a:t>
            </a:r>
          </a:p>
          <a:p>
            <a:pPr>
              <a:buFont typeface="Wingdings" panose="05000000000000000000" pitchFamily="2" charset="2"/>
              <a:buChar char="Ø"/>
            </a:pPr>
            <a:r>
              <a:rPr lang="en-US" altLang="en-US" sz="1300" b="1" dirty="0">
                <a:solidFill>
                  <a:srgbClr val="000099"/>
                </a:solidFill>
              </a:rPr>
              <a:t>I tend to move from intuition to sensing based on the situation so how do I determine for sure my type?</a:t>
            </a:r>
          </a:p>
          <a:p>
            <a:pPr>
              <a:buFont typeface="Wingdings" panose="05000000000000000000" pitchFamily="2" charset="2"/>
              <a:buChar char="Ø"/>
            </a:pPr>
            <a:r>
              <a:rPr lang="en-US" altLang="en-US" sz="1300" b="1" dirty="0">
                <a:solidFill>
                  <a:srgbClr val="000099"/>
                </a:solidFill>
              </a:rPr>
              <a:t>how can </a:t>
            </a:r>
            <a:r>
              <a:rPr lang="en-US" altLang="en-US" sz="1300" b="1" dirty="0" err="1">
                <a:solidFill>
                  <a:srgbClr val="000099"/>
                </a:solidFill>
              </a:rPr>
              <a:t>utilise</a:t>
            </a:r>
            <a:r>
              <a:rPr lang="en-US" altLang="en-US" sz="1300" b="1" dirty="0">
                <a:solidFill>
                  <a:srgbClr val="000099"/>
                </a:solidFill>
              </a:rPr>
              <a:t> the knowledge of different personality types effectively?</a:t>
            </a:r>
          </a:p>
          <a:p>
            <a:pPr>
              <a:buFont typeface="Wingdings" panose="05000000000000000000" pitchFamily="2" charset="2"/>
              <a:buChar char="Ø"/>
            </a:pPr>
            <a:r>
              <a:rPr lang="en-US" altLang="en-US" sz="1300" b="1" dirty="0">
                <a:solidFill>
                  <a:srgbClr val="000099"/>
                </a:solidFill>
              </a:rPr>
              <a:t>I remembered that my MBTI is probably INFJ-T. What does the -T means?</a:t>
            </a:r>
          </a:p>
          <a:p>
            <a:pPr>
              <a:buFont typeface="Wingdings" panose="05000000000000000000" pitchFamily="2" charset="2"/>
              <a:buChar char="Ø"/>
            </a:pPr>
            <a:r>
              <a:rPr lang="en-US" altLang="en-US" sz="1300" b="1" dirty="0">
                <a:solidFill>
                  <a:srgbClr val="000099"/>
                </a:solidFill>
              </a:rPr>
              <a:t>what are the (best) practices, tools and etc. to improve our abilities?</a:t>
            </a:r>
          </a:p>
          <a:p>
            <a:pPr>
              <a:buFont typeface="Wingdings" panose="05000000000000000000" pitchFamily="2" charset="2"/>
              <a:buChar char="Ø"/>
            </a:pPr>
            <a:r>
              <a:rPr lang="en-US" altLang="en-US" sz="1300" b="1" dirty="0">
                <a:solidFill>
                  <a:srgbClr val="000099"/>
                </a:solidFill>
              </a:rPr>
              <a:t>s the test of personalities well representing us ? Because we answer the questions while not being objective, we answer with a vision of us that might not be the real one.</a:t>
            </a:r>
          </a:p>
          <a:p>
            <a:pPr>
              <a:buFont typeface="Wingdings" panose="05000000000000000000" pitchFamily="2" charset="2"/>
              <a:buChar char="Ø"/>
            </a:pPr>
            <a:r>
              <a:rPr lang="en-US" altLang="en-US" sz="1300" b="1" dirty="0">
                <a:solidFill>
                  <a:srgbClr val="000099"/>
                </a:solidFill>
                <a:highlight>
                  <a:srgbClr val="FFFF00"/>
                </a:highlight>
              </a:rPr>
              <a:t>I did not quite understand the concept of the primary and secondary skill. Why is my secondary skill introverted S </a:t>
            </a:r>
            <a:r>
              <a:rPr lang="en-US" altLang="en-US" sz="1300" b="1" dirty="0" err="1">
                <a:solidFill>
                  <a:srgbClr val="000099"/>
                </a:solidFill>
                <a:highlight>
                  <a:srgbClr val="FFFF00"/>
                </a:highlight>
              </a:rPr>
              <a:t>wenn</a:t>
            </a:r>
            <a:r>
              <a:rPr lang="en-US" altLang="en-US" sz="1300" b="1" dirty="0">
                <a:solidFill>
                  <a:srgbClr val="000099"/>
                </a:solidFill>
                <a:highlight>
                  <a:srgbClr val="FFFF00"/>
                </a:highlight>
              </a:rPr>
              <a:t> my primary one is extraverted F?</a:t>
            </a:r>
          </a:p>
          <a:p>
            <a:pPr>
              <a:buFont typeface="Wingdings" panose="05000000000000000000" pitchFamily="2" charset="2"/>
              <a:buChar char="Ø"/>
            </a:pPr>
            <a:r>
              <a:rPr lang="en-US" altLang="en-US" sz="1300" b="1" dirty="0">
                <a:solidFill>
                  <a:srgbClr val="000099"/>
                </a:solidFill>
                <a:highlight>
                  <a:srgbClr val="FFFF00"/>
                </a:highlight>
              </a:rPr>
              <a:t>What’s the professors personality type? And what effect has it had on his career/life in general?</a:t>
            </a:r>
          </a:p>
          <a:p>
            <a:pPr>
              <a:buFont typeface="Wingdings" panose="05000000000000000000" pitchFamily="2" charset="2"/>
              <a:buChar char="Ø"/>
            </a:pPr>
            <a:r>
              <a:rPr lang="en-US" altLang="en-US" sz="1300" b="1" dirty="0">
                <a:solidFill>
                  <a:srgbClr val="000099"/>
                </a:solidFill>
              </a:rPr>
              <a:t>Why does not judging/perceptive affect the 4 mental functions when all others do?</a:t>
            </a:r>
          </a:p>
          <a:p>
            <a:pPr>
              <a:buFont typeface="Wingdings" panose="05000000000000000000" pitchFamily="2" charset="2"/>
              <a:buChar char="Ø"/>
            </a:pPr>
            <a:r>
              <a:rPr lang="en-US" altLang="en-US" sz="1300" b="1" dirty="0">
                <a:solidFill>
                  <a:srgbClr val="000099"/>
                </a:solidFill>
                <a:highlight>
                  <a:srgbClr val="FFFF00"/>
                </a:highlight>
              </a:rPr>
              <a:t>How can companies ensure that they have people of all personalities? Can you find that out just during interview?</a:t>
            </a:r>
          </a:p>
          <a:p>
            <a:pPr>
              <a:buFont typeface="Wingdings" panose="05000000000000000000" pitchFamily="2" charset="2"/>
              <a:buChar char="Ø"/>
            </a:pPr>
            <a:r>
              <a:rPr lang="en-US" altLang="en-US" sz="1300" b="1" dirty="0">
                <a:solidFill>
                  <a:srgbClr val="000099"/>
                </a:solidFill>
              </a:rPr>
              <a:t>If I feel a part of my personality hurts me sometimes, should I change it or how could I manage it?</a:t>
            </a:r>
          </a:p>
          <a:p>
            <a:pPr>
              <a:buFont typeface="Wingdings" panose="05000000000000000000" pitchFamily="2" charset="2"/>
              <a:buChar char="Ø"/>
            </a:pPr>
            <a:endParaRPr lang="en-US" altLang="en-US" sz="1300" b="1" dirty="0">
              <a:solidFill>
                <a:srgbClr val="000099"/>
              </a:solidFill>
            </a:endParaRPr>
          </a:p>
          <a:p>
            <a:pPr>
              <a:buFont typeface="Wingdings" panose="05000000000000000000" pitchFamily="2" charset="2"/>
              <a:buChar char="Ø"/>
            </a:pPr>
            <a:endParaRPr lang="en-US" altLang="en-US" sz="1300" b="1" dirty="0">
              <a:solidFill>
                <a:srgbClr val="000099"/>
              </a:solidFill>
            </a:endParaRPr>
          </a:p>
          <a:p>
            <a:pPr>
              <a:buFont typeface="Wingdings" panose="05000000000000000000" pitchFamily="2" charset="2"/>
              <a:buChar char="Ø"/>
            </a:pPr>
            <a:endParaRPr lang="en-US" altLang="en-US" sz="1300" b="1" dirty="0">
              <a:solidFill>
                <a:srgbClr val="000099"/>
              </a:solidFill>
            </a:endParaRPr>
          </a:p>
        </p:txBody>
      </p:sp>
      <p:sp>
        <p:nvSpPr>
          <p:cNvPr id="32771" name="Slide Number Placeholder 3">
            <a:extLst>
              <a:ext uri="{FF2B5EF4-FFF2-40B4-BE49-F238E27FC236}">
                <a16:creationId xmlns:a16="http://schemas.microsoft.com/office/drawing/2014/main" id="{046B5864-FC2E-4F02-ADCD-71F83380AF2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fld id="{9CC05C56-A735-483C-AE13-6126512B5C13}" type="slidenum">
              <a:rPr lang="en-US" altLang="en-US" sz="1400"/>
              <a:pPr algn="l" eaLnBrk="1" hangingPunct="1"/>
              <a:t>4</a:t>
            </a:fld>
            <a:endParaRPr lang="en-US" altLang="en-US" sz="1400"/>
          </a:p>
        </p:txBody>
      </p:sp>
    </p:spTree>
    <p:extLst>
      <p:ext uri="{BB962C8B-B14F-4D97-AF65-F5344CB8AC3E}">
        <p14:creationId xmlns:p14="http://schemas.microsoft.com/office/powerpoint/2010/main" val="16425984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left)">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left)">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left)">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left)">
                                      <p:cBhvr>
                                        <p:cTn id="32" dur="1000"/>
                                        <p:tgtEl>
                                          <p:spTgt spid="61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left)">
                                      <p:cBhvr>
                                        <p:cTn id="37" dur="1000"/>
                                        <p:tgtEl>
                                          <p:spTgt spid="614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left)">
                                      <p:cBhvr>
                                        <p:cTn id="42" dur="1000"/>
                                        <p:tgtEl>
                                          <p:spTgt spid="614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left)">
                                      <p:cBhvr>
                                        <p:cTn id="47" dur="1000"/>
                                        <p:tgtEl>
                                          <p:spTgt spid="614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48">
                                            <p:txEl>
                                              <p:pRg st="8" end="8"/>
                                            </p:txEl>
                                          </p:spTgt>
                                        </p:tgtEl>
                                        <p:attrNameLst>
                                          <p:attrName>style.visibility</p:attrName>
                                        </p:attrNameLst>
                                      </p:cBhvr>
                                      <p:to>
                                        <p:strVal val="visible"/>
                                      </p:to>
                                    </p:set>
                                    <p:animEffect transition="in" filter="wipe(left)">
                                      <p:cBhvr>
                                        <p:cTn id="52" dur="1000"/>
                                        <p:tgtEl>
                                          <p:spTgt spid="614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48">
                                            <p:txEl>
                                              <p:pRg st="9" end="9"/>
                                            </p:txEl>
                                          </p:spTgt>
                                        </p:tgtEl>
                                        <p:attrNameLst>
                                          <p:attrName>style.visibility</p:attrName>
                                        </p:attrNameLst>
                                      </p:cBhvr>
                                      <p:to>
                                        <p:strVal val="visible"/>
                                      </p:to>
                                    </p:set>
                                    <p:animEffect transition="in" filter="wipe(left)">
                                      <p:cBhvr>
                                        <p:cTn id="57" dur="1000"/>
                                        <p:tgtEl>
                                          <p:spTgt spid="614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148">
                                            <p:txEl>
                                              <p:pRg st="10" end="10"/>
                                            </p:txEl>
                                          </p:spTgt>
                                        </p:tgtEl>
                                        <p:attrNameLst>
                                          <p:attrName>style.visibility</p:attrName>
                                        </p:attrNameLst>
                                      </p:cBhvr>
                                      <p:to>
                                        <p:strVal val="visible"/>
                                      </p:to>
                                    </p:set>
                                    <p:animEffect transition="in" filter="wipe(left)">
                                      <p:cBhvr>
                                        <p:cTn id="62" dur="1000"/>
                                        <p:tgtEl>
                                          <p:spTgt spid="6148">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148">
                                            <p:txEl>
                                              <p:pRg st="11" end="11"/>
                                            </p:txEl>
                                          </p:spTgt>
                                        </p:tgtEl>
                                        <p:attrNameLst>
                                          <p:attrName>style.visibility</p:attrName>
                                        </p:attrNameLst>
                                      </p:cBhvr>
                                      <p:to>
                                        <p:strVal val="visible"/>
                                      </p:to>
                                    </p:set>
                                    <p:animEffect transition="in" filter="wipe(left)">
                                      <p:cBhvr>
                                        <p:cTn id="67" dur="1000"/>
                                        <p:tgtEl>
                                          <p:spTgt spid="6148">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148">
                                            <p:txEl>
                                              <p:pRg st="12" end="12"/>
                                            </p:txEl>
                                          </p:spTgt>
                                        </p:tgtEl>
                                        <p:attrNameLst>
                                          <p:attrName>style.visibility</p:attrName>
                                        </p:attrNameLst>
                                      </p:cBhvr>
                                      <p:to>
                                        <p:strVal val="visible"/>
                                      </p:to>
                                    </p:set>
                                    <p:animEffect transition="in" filter="wipe(left)">
                                      <p:cBhvr>
                                        <p:cTn id="72" dur="1000"/>
                                        <p:tgtEl>
                                          <p:spTgt spid="6148">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148">
                                            <p:txEl>
                                              <p:pRg st="13" end="13"/>
                                            </p:txEl>
                                          </p:spTgt>
                                        </p:tgtEl>
                                        <p:attrNameLst>
                                          <p:attrName>style.visibility</p:attrName>
                                        </p:attrNameLst>
                                      </p:cBhvr>
                                      <p:to>
                                        <p:strVal val="visible"/>
                                      </p:to>
                                    </p:set>
                                    <p:animEffect transition="in" filter="wipe(left)">
                                      <p:cBhvr>
                                        <p:cTn id="77" dur="1000"/>
                                        <p:tgtEl>
                                          <p:spTgt spid="6148">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148">
                                            <p:txEl>
                                              <p:pRg st="14" end="14"/>
                                            </p:txEl>
                                          </p:spTgt>
                                        </p:tgtEl>
                                        <p:attrNameLst>
                                          <p:attrName>style.visibility</p:attrName>
                                        </p:attrNameLst>
                                      </p:cBhvr>
                                      <p:to>
                                        <p:strVal val="visible"/>
                                      </p:to>
                                    </p:set>
                                    <p:animEffect transition="in" filter="wipe(left)">
                                      <p:cBhvr>
                                        <p:cTn id="82" dur="1000"/>
                                        <p:tgtEl>
                                          <p:spTgt spid="6148">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148">
                                            <p:txEl>
                                              <p:pRg st="15" end="15"/>
                                            </p:txEl>
                                          </p:spTgt>
                                        </p:tgtEl>
                                        <p:attrNameLst>
                                          <p:attrName>style.visibility</p:attrName>
                                        </p:attrNameLst>
                                      </p:cBhvr>
                                      <p:to>
                                        <p:strVal val="visible"/>
                                      </p:to>
                                    </p:set>
                                    <p:animEffect transition="in" filter="wipe(left)">
                                      <p:cBhvr>
                                        <p:cTn id="87" dur="1000"/>
                                        <p:tgtEl>
                                          <p:spTgt spid="614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AB991-7CCC-5940-C21D-2EEDAD7C5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D52E8-7690-9FC2-0CA0-4F1171D1EF90}"/>
              </a:ext>
            </a:extLst>
          </p:cNvPr>
          <p:cNvSpPr>
            <a:spLocks noGrp="1"/>
          </p:cNvSpPr>
          <p:nvPr>
            <p:ph type="title"/>
          </p:nvPr>
        </p:nvSpPr>
        <p:spPr>
          <a:xfrm>
            <a:off x="542192" y="304800"/>
            <a:ext cx="8458200" cy="990600"/>
          </a:xfrm>
        </p:spPr>
        <p:txBody>
          <a:bodyPr/>
          <a:lstStyle/>
          <a:p>
            <a:r>
              <a:rPr lang="en-US" b="1" dirty="0">
                <a:solidFill>
                  <a:srgbClr val="0000CC"/>
                </a:solidFill>
                <a:effectLst>
                  <a:outerShdw blurRad="38100" dist="38100" dir="2700000" algn="tl">
                    <a:srgbClr val="000000">
                      <a:alpha val="43137"/>
                    </a:srgbClr>
                  </a:outerShdw>
                </a:effectLst>
              </a:rPr>
              <a:t>A Shared Problem Statement:</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3A9B1248-6D38-0F3E-DDD3-865CAA4B9EC6}"/>
              </a:ext>
            </a:extLst>
          </p:cNvPr>
          <p:cNvSpPr>
            <a:spLocks noGrp="1"/>
          </p:cNvSpPr>
          <p:nvPr>
            <p:ph type="sldNum" sz="quarter" idx="12"/>
          </p:nvPr>
        </p:nvSpPr>
        <p:spPr/>
        <p:txBody>
          <a:bodyPr/>
          <a:lstStyle/>
          <a:p>
            <a:pPr>
              <a:defRPr/>
            </a:pPr>
            <a:fld id="{83148E82-31A5-1B4B-BB63-CD258D7192DB}" type="slidenum">
              <a:rPr lang="en-US" smtClean="0"/>
              <a:pPr>
                <a:defRPr/>
              </a:pPr>
              <a:t>40</a:t>
            </a:fld>
            <a:endParaRPr lang="en-US"/>
          </a:p>
        </p:txBody>
      </p:sp>
      <p:sp>
        <p:nvSpPr>
          <p:cNvPr id="5" name="Content Placeholder 4">
            <a:extLst>
              <a:ext uri="{FF2B5EF4-FFF2-40B4-BE49-F238E27FC236}">
                <a16:creationId xmlns:a16="http://schemas.microsoft.com/office/drawing/2014/main" id="{53F50ABC-0BA4-2BE5-BE9D-0EBC7F0CD2A2}"/>
              </a:ext>
            </a:extLst>
          </p:cNvPr>
          <p:cNvSpPr>
            <a:spLocks noGrp="1"/>
          </p:cNvSpPr>
          <p:nvPr>
            <p:ph idx="1"/>
          </p:nvPr>
        </p:nvSpPr>
        <p:spPr>
          <a:xfrm>
            <a:off x="304800" y="939800"/>
            <a:ext cx="8610600" cy="5308600"/>
          </a:xfrm>
        </p:spPr>
        <p:txBody>
          <a:bodyPr/>
          <a:lstStyle/>
          <a:p>
            <a:r>
              <a:rPr lang="en-US" sz="2800" dirty="0">
                <a:solidFill>
                  <a:srgbClr val="000099"/>
                </a:solidFill>
              </a:rPr>
              <a:t>The task is to reach, among all the participants of the group, a </a:t>
            </a:r>
            <a:r>
              <a:rPr lang="en-US" sz="2800" b="1" u="sng" dirty="0">
                <a:solidFill>
                  <a:srgbClr val="000099"/>
                </a:solidFill>
              </a:rPr>
              <a:t>SINGLE</a:t>
            </a:r>
            <a:r>
              <a:rPr lang="en-US" sz="2800" dirty="0">
                <a:solidFill>
                  <a:srgbClr val="000099"/>
                </a:solidFill>
              </a:rPr>
              <a:t> consensus on the problem statement.</a:t>
            </a:r>
          </a:p>
          <a:p>
            <a:r>
              <a:rPr lang="en-US" sz="2800" dirty="0">
                <a:solidFill>
                  <a:srgbClr val="000099"/>
                </a:solidFill>
              </a:rPr>
              <a:t>In the previous exercise, each of you created your own one-sentence problem statement. You will now share this with the group</a:t>
            </a:r>
          </a:p>
          <a:p>
            <a:r>
              <a:rPr lang="en-US" sz="2800" dirty="0">
                <a:solidFill>
                  <a:srgbClr val="000099"/>
                </a:solidFill>
              </a:rPr>
              <a:t>You must all come to a consensus on how to describe the problem in a single sentence.</a:t>
            </a:r>
          </a:p>
          <a:p>
            <a:r>
              <a:rPr lang="en-US" sz="2800" dirty="0">
                <a:solidFill>
                  <a:srgbClr val="000099"/>
                </a:solidFill>
              </a:rPr>
              <a:t>From all the definitions provided within your group, choose only one; the one that, based on the contents and the theory studied, adequately represents or defines the problem posed.</a:t>
            </a:r>
          </a:p>
          <a:p>
            <a:pPr lvl="1"/>
            <a:endParaRPr lang="en-US" sz="1600" dirty="0">
              <a:solidFill>
                <a:srgbClr val="000099"/>
              </a:solidFill>
            </a:endParaRPr>
          </a:p>
        </p:txBody>
      </p:sp>
    </p:spTree>
    <p:extLst>
      <p:ext uri="{BB962C8B-B14F-4D97-AF65-F5344CB8AC3E}">
        <p14:creationId xmlns:p14="http://schemas.microsoft.com/office/powerpoint/2010/main" val="106536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10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up)">
                                      <p:cBhvr>
                                        <p:cTn id="29"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5943600" cy="838200"/>
          </a:xfrm>
        </p:spPr>
        <p:txBody>
          <a:bodyPr/>
          <a:lstStyle/>
          <a:p>
            <a:r>
              <a:rPr lang="en-US" b="1" dirty="0">
                <a:solidFill>
                  <a:srgbClr val="0000CC"/>
                </a:solidFill>
              </a:rPr>
              <a:t>Team Task</a:t>
            </a:r>
          </a:p>
        </p:txBody>
      </p:sp>
      <p:sp>
        <p:nvSpPr>
          <p:cNvPr id="3" name="Content Placeholder 2"/>
          <p:cNvSpPr>
            <a:spLocks noGrp="1"/>
          </p:cNvSpPr>
          <p:nvPr>
            <p:ph idx="1"/>
          </p:nvPr>
        </p:nvSpPr>
        <p:spPr>
          <a:xfrm>
            <a:off x="773151" y="723900"/>
            <a:ext cx="7445298" cy="1981200"/>
          </a:xfrm>
        </p:spPr>
        <p:txBody>
          <a:bodyPr/>
          <a:lstStyle/>
          <a:p>
            <a:pPr marL="0" lvl="0" indent="0" algn="ctr">
              <a:buNone/>
            </a:pPr>
            <a:r>
              <a:rPr lang="en-GB" sz="2800" dirty="0">
                <a:solidFill>
                  <a:srgbClr val="000099"/>
                </a:solidFill>
              </a:rPr>
              <a:t>Each group create a ‘coat of arms’ for the group, which expresses – visually – the highlights of your group’s qualities and strengths (perhaps refer to the group name)</a:t>
            </a:r>
          </a:p>
          <a:p>
            <a:pPr marL="0" indent="0" algn="ctr">
              <a:buNone/>
            </a:pPr>
            <a:endParaRPr lang="en-US" sz="2800" b="1" dirty="0">
              <a:solidFill>
                <a:srgbClr val="000099"/>
              </a:solidFill>
            </a:endParaRP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41</a:t>
            </a:fld>
            <a:endParaRPr lang="en-US" dirty="0"/>
          </a:p>
        </p:txBody>
      </p:sp>
      <p:pic>
        <p:nvPicPr>
          <p:cNvPr id="2050" name="Picture 2" descr="https://www.fleurdelis.com/images/coatofarms.png">
            <a:extLst>
              <a:ext uri="{FF2B5EF4-FFF2-40B4-BE49-F238E27FC236}">
                <a16:creationId xmlns:a16="http://schemas.microsoft.com/office/drawing/2014/main" id="{809A2141-0DF2-4A65-968F-348472A67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2590800"/>
            <a:ext cx="6604000" cy="39624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802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8A580285-0688-41AE-B559-95CA5A8DCE38}"/>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fld id="{C306DFB5-3A50-4198-966B-E1B3E28D7E5F}" type="slidenum">
              <a:rPr lang="en-US" altLang="en-US" sz="1400" b="1"/>
              <a:pPr algn="ctr" eaLnBrk="1" hangingPunct="1"/>
              <a:t>42</a:t>
            </a:fld>
            <a:endParaRPr lang="en-US" altLang="en-US" sz="1400" b="1"/>
          </a:p>
        </p:txBody>
      </p:sp>
      <p:sp>
        <p:nvSpPr>
          <p:cNvPr id="4099" name="Rectangle 2">
            <a:extLst>
              <a:ext uri="{FF2B5EF4-FFF2-40B4-BE49-F238E27FC236}">
                <a16:creationId xmlns:a16="http://schemas.microsoft.com/office/drawing/2014/main" id="{7D681647-CEAC-4292-8C35-EB7A7AFCD5C0}"/>
              </a:ext>
            </a:extLst>
          </p:cNvPr>
          <p:cNvSpPr>
            <a:spLocks noGrp="1" noChangeArrowheads="1"/>
          </p:cNvSpPr>
          <p:nvPr>
            <p:ph type="title"/>
          </p:nvPr>
        </p:nvSpPr>
        <p:spPr>
          <a:xfrm>
            <a:off x="381000" y="0"/>
            <a:ext cx="8610600" cy="914400"/>
          </a:xfrm>
        </p:spPr>
        <p:txBody>
          <a:bodyPr/>
          <a:lstStyle/>
          <a:p>
            <a:pPr algn="l">
              <a:defRPr/>
            </a:pPr>
            <a:r>
              <a:rPr lang="en-US" b="1" dirty="0">
                <a:solidFill>
                  <a:srgbClr val="0000CC"/>
                </a:solidFill>
                <a:effectLst>
                  <a:outerShdw blurRad="38100" dist="38100" dir="2700000" algn="tl">
                    <a:srgbClr val="000000">
                      <a:alpha val="43137"/>
                    </a:srgbClr>
                  </a:outerShdw>
                </a:effectLst>
                <a:ea typeface="+mj-ea"/>
              </a:rPr>
              <a:t>So, assignments for next class:</a:t>
            </a:r>
          </a:p>
        </p:txBody>
      </p:sp>
      <p:sp>
        <p:nvSpPr>
          <p:cNvPr id="147459" name="Rectangle 3">
            <a:extLst>
              <a:ext uri="{FF2B5EF4-FFF2-40B4-BE49-F238E27FC236}">
                <a16:creationId xmlns:a16="http://schemas.microsoft.com/office/drawing/2014/main" id="{C477B374-A0BC-4BDA-BDC1-ECEA95EF5BC1}"/>
              </a:ext>
            </a:extLst>
          </p:cNvPr>
          <p:cNvSpPr>
            <a:spLocks noGrp="1" noChangeArrowheads="1"/>
          </p:cNvSpPr>
          <p:nvPr>
            <p:ph type="body" idx="1"/>
          </p:nvPr>
        </p:nvSpPr>
        <p:spPr>
          <a:xfrm>
            <a:off x="152400" y="762000"/>
            <a:ext cx="8839200" cy="5715000"/>
          </a:xfrm>
        </p:spPr>
        <p:txBody>
          <a:bodyPr/>
          <a:lstStyle/>
          <a:p>
            <a:pPr marL="514350" lvl="1" indent="-514350">
              <a:buFontTx/>
              <a:buAutoNum type="arabicPeriod"/>
            </a:pPr>
            <a:r>
              <a:rPr lang="en-US" altLang="en-US" sz="2000" b="1" dirty="0">
                <a:solidFill>
                  <a:srgbClr val="0000CC"/>
                </a:solidFill>
              </a:rPr>
              <a:t>Personal tasks </a:t>
            </a:r>
          </a:p>
          <a:p>
            <a:pPr marL="914400" lvl="2" indent="-514350">
              <a:buFont typeface="+mj-lt"/>
              <a:buAutoNum type="alphaLcParenR"/>
            </a:pPr>
            <a:r>
              <a:rPr lang="en-US" altLang="en-US" sz="1800" b="1" dirty="0">
                <a:solidFill>
                  <a:srgbClr val="0000CC"/>
                </a:solidFill>
              </a:rPr>
              <a:t>Watch the videos:</a:t>
            </a:r>
          </a:p>
          <a:p>
            <a:pPr marL="1371600" lvl="3" indent="-514350">
              <a:buFont typeface="+mj-lt"/>
              <a:buAutoNum type="romanUcPeriod"/>
            </a:pPr>
            <a:r>
              <a:rPr lang="en-US" altLang="en-US" sz="1400" b="1" dirty="0">
                <a:solidFill>
                  <a:srgbClr val="0000CC"/>
                </a:solidFill>
              </a:rPr>
              <a:t>Dr. Gabor Maté on How to Reframe a Challenging Moment and Feel Empowered</a:t>
            </a:r>
            <a:br>
              <a:rPr lang="en-US" altLang="en-US" sz="1400" b="1" dirty="0">
                <a:solidFill>
                  <a:srgbClr val="0000CC"/>
                </a:solidFill>
              </a:rPr>
            </a:br>
            <a:r>
              <a:rPr lang="en-US" altLang="en-US" sz="1400" b="1" dirty="0">
                <a:solidFill>
                  <a:srgbClr val="0000CC"/>
                </a:solidFill>
                <a:hlinkClick r:id="rId3"/>
              </a:rPr>
              <a:t>https://www.youtube.com/watch?v=__JLFw2FtEQ</a:t>
            </a:r>
            <a:r>
              <a:rPr lang="en-US" altLang="en-US" sz="1400" b="1" dirty="0">
                <a:solidFill>
                  <a:srgbClr val="0000CC"/>
                </a:solidFill>
              </a:rPr>
              <a:t> </a:t>
            </a:r>
          </a:p>
          <a:p>
            <a:pPr marL="1371600" lvl="3" indent="-514350">
              <a:buFont typeface="+mj-lt"/>
              <a:buAutoNum type="romanUcPeriod"/>
            </a:pPr>
            <a:r>
              <a:rPr lang="en-US" altLang="en-US" sz="1400" b="1" dirty="0">
                <a:solidFill>
                  <a:srgbClr val="0000CC"/>
                </a:solidFill>
              </a:rPr>
              <a:t>The power of introverts </a:t>
            </a:r>
            <a:r>
              <a:rPr lang="en-US" altLang="en-US" sz="1400" b="1" dirty="0">
                <a:solidFill>
                  <a:srgbClr val="0000CC"/>
                </a:solidFill>
                <a:hlinkClick r:id="rId4"/>
              </a:rPr>
              <a:t>https://www.ted.com/talks/susan_cain_the_power_of_introverts</a:t>
            </a:r>
            <a:r>
              <a:rPr lang="en-US" altLang="en-US" sz="1400" b="1" dirty="0">
                <a:solidFill>
                  <a:srgbClr val="0000CC"/>
                </a:solidFill>
              </a:rPr>
              <a:t> </a:t>
            </a:r>
          </a:p>
          <a:p>
            <a:pPr marL="1371600" lvl="3" indent="-514350">
              <a:buFont typeface="+mj-lt"/>
              <a:buAutoNum type="romanUcPeriod"/>
            </a:pPr>
            <a:r>
              <a:rPr lang="en-US" altLang="en-US" sz="1400" b="1" dirty="0">
                <a:solidFill>
                  <a:srgbClr val="0000CC"/>
                </a:solidFill>
              </a:rPr>
              <a:t>Reflect on a problem you are interested in =&gt; create a problem statement</a:t>
            </a:r>
          </a:p>
          <a:p>
            <a:pPr marL="514350" lvl="1" indent="-514350">
              <a:buFontTx/>
              <a:buAutoNum type="arabicPeriod"/>
            </a:pPr>
            <a:r>
              <a:rPr lang="en-US" altLang="en-US" sz="2000" b="1" dirty="0">
                <a:solidFill>
                  <a:srgbClr val="0000CC"/>
                </a:solidFill>
              </a:rPr>
              <a:t>Team tasks. Organize a team meeting together to </a:t>
            </a:r>
          </a:p>
          <a:p>
            <a:pPr marL="914400" lvl="2" indent="-514350">
              <a:buFontTx/>
              <a:buAutoNum type="alphaLcParenR"/>
            </a:pPr>
            <a:r>
              <a:rPr lang="en-US" altLang="en-US" sz="1800" b="1" dirty="0">
                <a:solidFill>
                  <a:srgbClr val="0000CC"/>
                </a:solidFill>
              </a:rPr>
              <a:t>Select some-one to represent the team. This is a team role that will have additional responsibilities</a:t>
            </a:r>
          </a:p>
          <a:p>
            <a:pPr marL="914400" lvl="2" indent="-514350">
              <a:buFontTx/>
              <a:buAutoNum type="alphaLcParenR"/>
            </a:pPr>
            <a:r>
              <a:rPr lang="en-US" altLang="en-US" sz="1800" b="1" dirty="0">
                <a:solidFill>
                  <a:srgbClr val="0000CC"/>
                </a:solidFill>
              </a:rPr>
              <a:t>How did your Learning Group decide on a representative/leader? What was the group process (gathering info, making a decision)</a:t>
            </a:r>
          </a:p>
          <a:p>
            <a:pPr marL="914400" lvl="2" indent="-514350">
              <a:buFontTx/>
              <a:buAutoNum type="alphaLcParenR"/>
            </a:pPr>
            <a:r>
              <a:rPr lang="en-US" altLang="en-US" sz="1800" b="1" dirty="0">
                <a:solidFill>
                  <a:srgbClr val="0000CC"/>
                </a:solidFill>
              </a:rPr>
              <a:t>Create a Google Drive for your Group and a Google Doc that has General access so that anyone can view with a link. </a:t>
            </a:r>
          </a:p>
          <a:p>
            <a:pPr marL="914400" lvl="2" indent="-514350">
              <a:buFontTx/>
              <a:buAutoNum type="alphaLcParenR"/>
            </a:pPr>
            <a:r>
              <a:rPr lang="en-US" altLang="en-US" sz="1800" b="1" dirty="0">
                <a:solidFill>
                  <a:srgbClr val="0000CC"/>
                </a:solidFill>
              </a:rPr>
              <a:t>Create your team’s coat of arms and save it in the Google Doc. Also save other information e.g. the poster of your team, your shared objectives and strengths, your personal problem statements…</a:t>
            </a:r>
          </a:p>
          <a:p>
            <a:pPr marL="914400" lvl="2" indent="-514350">
              <a:buFontTx/>
              <a:buAutoNum type="alphaLcParenR"/>
            </a:pPr>
            <a:r>
              <a:rPr lang="en-US" altLang="en-US" sz="1800" b="1" dirty="0">
                <a:solidFill>
                  <a:srgbClr val="0000CC"/>
                </a:solidFill>
              </a:rPr>
              <a:t>Each learning group representative will contact me before Thursday 24</a:t>
            </a:r>
            <a:r>
              <a:rPr lang="en-US" altLang="en-US" sz="1800" b="1" baseline="30000" dirty="0">
                <a:solidFill>
                  <a:srgbClr val="0000CC"/>
                </a:solidFill>
              </a:rPr>
              <a:t>th</a:t>
            </a:r>
            <a:r>
              <a:rPr lang="en-US" altLang="en-US" sz="1800" b="1" dirty="0">
                <a:solidFill>
                  <a:srgbClr val="0000CC"/>
                </a:solidFill>
              </a:rPr>
              <a:t> Oct 12h00 and send me the link to your Google Doc (so I can put it on Moodle)</a:t>
            </a:r>
          </a:p>
          <a:p>
            <a:pPr marL="914400" lvl="2" indent="-514350">
              <a:buFontTx/>
              <a:buAutoNum type="alphaLcParenR"/>
            </a:pPr>
            <a:endParaRPr lang="en-US" altLang="en-US" sz="1800" b="1" dirty="0">
              <a:solidFill>
                <a:srgbClr val="0000CC"/>
              </a:solidFill>
            </a:endParaRPr>
          </a:p>
          <a:p>
            <a:pPr marL="914400" lvl="2" indent="-514350">
              <a:buFontTx/>
              <a:buAutoNum type="alphaLcParenR"/>
            </a:pPr>
            <a:endParaRPr lang="en-US" altLang="en-US" sz="1800" b="1" dirty="0">
              <a:solidFill>
                <a:srgbClr val="0000CC"/>
              </a:solidFill>
            </a:endParaRPr>
          </a:p>
          <a:p>
            <a:pPr marL="914400" lvl="2" indent="-514350">
              <a:buFontTx/>
              <a:buAutoNum type="alphaLcParenR"/>
            </a:pPr>
            <a:endParaRPr lang="en-US" altLang="en-US" sz="1800" b="1" dirty="0">
              <a:solidFill>
                <a:srgbClr val="0000CC"/>
              </a:solidFill>
            </a:endParaRPr>
          </a:p>
          <a:p>
            <a:pPr marL="514350" lvl="1" indent="-514350">
              <a:buFontTx/>
              <a:buAutoNum type="arabicPeriod"/>
            </a:pPr>
            <a:endParaRPr lang="en-US" altLang="en-US" sz="2000" b="1" dirty="0">
              <a:solidFill>
                <a:srgbClr val="0000CC"/>
              </a:solidFill>
            </a:endParaRPr>
          </a:p>
          <a:p>
            <a:pPr marL="220663" lvl="1" indent="0">
              <a:buNone/>
            </a:pPr>
            <a:endParaRPr lang="en-US" altLang="en-US" sz="1800" b="1" dirty="0">
              <a:solidFill>
                <a:srgbClr val="0000CC"/>
              </a:solidFill>
            </a:endParaRPr>
          </a:p>
        </p:txBody>
      </p:sp>
    </p:spTree>
    <p:extLst>
      <p:ext uri="{BB962C8B-B14F-4D97-AF65-F5344CB8AC3E}">
        <p14:creationId xmlns:p14="http://schemas.microsoft.com/office/powerpoint/2010/main" val="406051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wipe(up)">
                                      <p:cBhvr>
                                        <p:cTn id="7" dur="1000"/>
                                        <p:tgtEl>
                                          <p:spTgt spid="14745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7459">
                                            <p:txEl>
                                              <p:pRg st="1" end="1"/>
                                            </p:txEl>
                                          </p:spTgt>
                                        </p:tgtEl>
                                        <p:attrNameLst>
                                          <p:attrName>style.visibility</p:attrName>
                                        </p:attrNameLst>
                                      </p:cBhvr>
                                      <p:to>
                                        <p:strVal val="visible"/>
                                      </p:to>
                                    </p:set>
                                    <p:animEffect transition="in" filter="wipe(up)">
                                      <p:cBhvr>
                                        <p:cTn id="10" dur="1000"/>
                                        <p:tgtEl>
                                          <p:spTgt spid="14745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7459">
                                            <p:txEl>
                                              <p:pRg st="2" end="2"/>
                                            </p:txEl>
                                          </p:spTgt>
                                        </p:tgtEl>
                                        <p:attrNameLst>
                                          <p:attrName>style.visibility</p:attrName>
                                        </p:attrNameLst>
                                      </p:cBhvr>
                                      <p:to>
                                        <p:strVal val="visible"/>
                                      </p:to>
                                    </p:set>
                                    <p:animEffect transition="in" filter="wipe(up)">
                                      <p:cBhvr>
                                        <p:cTn id="13" dur="1000"/>
                                        <p:tgtEl>
                                          <p:spTgt spid="147459">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7459">
                                            <p:txEl>
                                              <p:pRg st="3" end="3"/>
                                            </p:txEl>
                                          </p:spTgt>
                                        </p:tgtEl>
                                        <p:attrNameLst>
                                          <p:attrName>style.visibility</p:attrName>
                                        </p:attrNameLst>
                                      </p:cBhvr>
                                      <p:to>
                                        <p:strVal val="visible"/>
                                      </p:to>
                                    </p:set>
                                    <p:animEffect transition="in" filter="wipe(up)">
                                      <p:cBhvr>
                                        <p:cTn id="16" dur="1000"/>
                                        <p:tgtEl>
                                          <p:spTgt spid="147459">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7459">
                                            <p:txEl>
                                              <p:pRg st="4" end="4"/>
                                            </p:txEl>
                                          </p:spTgt>
                                        </p:tgtEl>
                                        <p:attrNameLst>
                                          <p:attrName>style.visibility</p:attrName>
                                        </p:attrNameLst>
                                      </p:cBhvr>
                                      <p:to>
                                        <p:strVal val="visible"/>
                                      </p:to>
                                    </p:set>
                                    <p:animEffect transition="in" filter="wipe(up)">
                                      <p:cBhvr>
                                        <p:cTn id="19" dur="1000"/>
                                        <p:tgtEl>
                                          <p:spTgt spid="147459">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47459">
                                            <p:txEl>
                                              <p:pRg st="5" end="5"/>
                                            </p:txEl>
                                          </p:spTgt>
                                        </p:tgtEl>
                                        <p:attrNameLst>
                                          <p:attrName>style.visibility</p:attrName>
                                        </p:attrNameLst>
                                      </p:cBhvr>
                                      <p:to>
                                        <p:strVal val="visible"/>
                                      </p:to>
                                    </p:set>
                                    <p:animEffect transition="in" filter="wipe(up)">
                                      <p:cBhvr>
                                        <p:cTn id="22" dur="1000"/>
                                        <p:tgtEl>
                                          <p:spTgt spid="147459">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47459">
                                            <p:txEl>
                                              <p:pRg st="6" end="6"/>
                                            </p:txEl>
                                          </p:spTgt>
                                        </p:tgtEl>
                                        <p:attrNameLst>
                                          <p:attrName>style.visibility</p:attrName>
                                        </p:attrNameLst>
                                      </p:cBhvr>
                                      <p:to>
                                        <p:strVal val="visible"/>
                                      </p:to>
                                    </p:set>
                                    <p:animEffect transition="in" filter="wipe(up)">
                                      <p:cBhvr>
                                        <p:cTn id="25" dur="1000"/>
                                        <p:tgtEl>
                                          <p:spTgt spid="147459">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47459">
                                            <p:txEl>
                                              <p:pRg st="7" end="7"/>
                                            </p:txEl>
                                          </p:spTgt>
                                        </p:tgtEl>
                                        <p:attrNameLst>
                                          <p:attrName>style.visibility</p:attrName>
                                        </p:attrNameLst>
                                      </p:cBhvr>
                                      <p:to>
                                        <p:strVal val="visible"/>
                                      </p:to>
                                    </p:set>
                                    <p:animEffect transition="in" filter="wipe(up)">
                                      <p:cBhvr>
                                        <p:cTn id="28" dur="1000"/>
                                        <p:tgtEl>
                                          <p:spTgt spid="147459">
                                            <p:txEl>
                                              <p:pRg st="7" end="7"/>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47459">
                                            <p:txEl>
                                              <p:pRg st="8" end="8"/>
                                            </p:txEl>
                                          </p:spTgt>
                                        </p:tgtEl>
                                        <p:attrNameLst>
                                          <p:attrName>style.visibility</p:attrName>
                                        </p:attrNameLst>
                                      </p:cBhvr>
                                      <p:to>
                                        <p:strVal val="visible"/>
                                      </p:to>
                                    </p:set>
                                    <p:animEffect transition="in" filter="wipe(up)">
                                      <p:cBhvr>
                                        <p:cTn id="31" dur="1000"/>
                                        <p:tgtEl>
                                          <p:spTgt spid="147459">
                                            <p:txEl>
                                              <p:pRg st="8" end="8"/>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7459">
                                            <p:txEl>
                                              <p:pRg st="9" end="9"/>
                                            </p:txEl>
                                          </p:spTgt>
                                        </p:tgtEl>
                                        <p:attrNameLst>
                                          <p:attrName>style.visibility</p:attrName>
                                        </p:attrNameLst>
                                      </p:cBhvr>
                                      <p:to>
                                        <p:strVal val="visible"/>
                                      </p:to>
                                    </p:set>
                                    <p:animEffect transition="in" filter="wipe(up)">
                                      <p:cBhvr>
                                        <p:cTn id="34" dur="1000"/>
                                        <p:tgtEl>
                                          <p:spTgt spid="147459">
                                            <p:txEl>
                                              <p:pRg st="9" end="9"/>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47459">
                                            <p:txEl>
                                              <p:pRg st="10" end="10"/>
                                            </p:txEl>
                                          </p:spTgt>
                                        </p:tgtEl>
                                        <p:attrNameLst>
                                          <p:attrName>style.visibility</p:attrName>
                                        </p:attrNameLst>
                                      </p:cBhvr>
                                      <p:to>
                                        <p:strVal val="visible"/>
                                      </p:to>
                                    </p:set>
                                    <p:animEffect transition="in" filter="wipe(up)">
                                      <p:cBhvr>
                                        <p:cTn id="37" dur="1000"/>
                                        <p:tgtEl>
                                          <p:spTgt spid="1474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4" name="Rectangle 4">
            <a:extLst>
              <a:ext uri="{FF2B5EF4-FFF2-40B4-BE49-F238E27FC236}">
                <a16:creationId xmlns:a16="http://schemas.microsoft.com/office/drawing/2014/main" id="{7A7D29BF-2474-4905-9862-49E0F8FC1DF4}"/>
              </a:ext>
            </a:extLst>
          </p:cNvPr>
          <p:cNvSpPr>
            <a:spLocks noGrp="1" noChangeArrowheads="1"/>
          </p:cNvSpPr>
          <p:nvPr>
            <p:ph type="ctrTitle"/>
          </p:nvPr>
        </p:nvSpPr>
        <p:spPr>
          <a:xfrm>
            <a:off x="685800" y="2514600"/>
            <a:ext cx="7620000" cy="822325"/>
          </a:xfrm>
        </p:spPr>
        <p:txBody>
          <a:bodyPr/>
          <a:lstStyle/>
          <a:p>
            <a:pPr>
              <a:defRPr/>
            </a:pPr>
            <a:r>
              <a:rPr lang="en-US" sz="5400" b="1" dirty="0">
                <a:solidFill>
                  <a:srgbClr val="0070C0"/>
                </a:solidFill>
                <a:effectLst>
                  <a:outerShdw blurRad="38100" dist="38100" dir="2700000" algn="tl">
                    <a:srgbClr val="C0C0C0"/>
                  </a:outerShdw>
                </a:effectLst>
                <a:latin typeface="Century Gothic" pitchFamily="34" charset="0"/>
                <a:ea typeface="+mj-ea"/>
              </a:rPr>
              <a:t>Learning Log</a:t>
            </a:r>
          </a:p>
        </p:txBody>
      </p:sp>
      <p:sp>
        <p:nvSpPr>
          <p:cNvPr id="113667" name="Espace réservé du numéro de diapositive 28">
            <a:extLst>
              <a:ext uri="{FF2B5EF4-FFF2-40B4-BE49-F238E27FC236}">
                <a16:creationId xmlns:a16="http://schemas.microsoft.com/office/drawing/2014/main" id="{9D662956-7932-483E-82A6-1C3FA8525653}"/>
              </a:ext>
            </a:extLst>
          </p:cNvPr>
          <p:cNvSpPr>
            <a:spLocks noGrp="1"/>
          </p:cNvSpPr>
          <p:nvPr>
            <p:ph type="sldNum" sz="quarter" idx="12"/>
          </p:nvPr>
        </p:nvSpPr>
        <p:spPr>
          <a:xfrm>
            <a:off x="8534400" y="62484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0698E3A-F1FF-4C33-9D1D-83B2F35AEA86}" type="slidenum">
              <a:rPr lang="en-US" altLang="en-US" sz="1800">
                <a:latin typeface="Century Gothic" panose="020B0502020202020204" pitchFamily="34" charset="0"/>
              </a:rPr>
              <a:pPr eaLnBrk="1" hangingPunct="1"/>
              <a:t>43</a:t>
            </a:fld>
            <a:endParaRPr lang="en-US" altLang="en-US" sz="1800">
              <a:latin typeface="Century Gothic" panose="020B0502020202020204" pitchFamily="34" charset="0"/>
            </a:endParaRPr>
          </a:p>
        </p:txBody>
      </p:sp>
    </p:spTree>
    <p:extLst>
      <p:ext uri="{BB962C8B-B14F-4D97-AF65-F5344CB8AC3E}">
        <p14:creationId xmlns:p14="http://schemas.microsoft.com/office/powerpoint/2010/main" val="85338012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14404"/>
                                        </p:tgtEl>
                                        <p:attrNameLst>
                                          <p:attrName>style.visibility</p:attrName>
                                        </p:attrNameLst>
                                      </p:cBhvr>
                                      <p:to>
                                        <p:strVal val="visible"/>
                                      </p:to>
                                    </p:set>
                                    <p:anim calcmode="lin" valueType="num">
                                      <p:cBhvr>
                                        <p:cTn id="7" dur="500" fill="hold"/>
                                        <p:tgtEl>
                                          <p:spTgt spid="614404"/>
                                        </p:tgtEl>
                                        <p:attrNameLst>
                                          <p:attrName>ppt_w</p:attrName>
                                        </p:attrNameLst>
                                      </p:cBhvr>
                                      <p:tavLst>
                                        <p:tav tm="0">
                                          <p:val>
                                            <p:fltVal val="0"/>
                                          </p:val>
                                        </p:tav>
                                        <p:tav tm="100000">
                                          <p:val>
                                            <p:strVal val="#ppt_w"/>
                                          </p:val>
                                        </p:tav>
                                      </p:tavLst>
                                    </p:anim>
                                    <p:anim calcmode="lin" valueType="num">
                                      <p:cBhvr>
                                        <p:cTn id="8" dur="500" fill="hold"/>
                                        <p:tgtEl>
                                          <p:spTgt spid="6144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72F3A-7FE9-0265-A21E-E8F11863DD1D}"/>
            </a:ext>
          </a:extLst>
        </p:cNvPr>
        <p:cNvGrpSpPr/>
        <p:nvPr/>
      </p:nvGrpSpPr>
      <p:grpSpPr>
        <a:xfrm>
          <a:off x="0" y="0"/>
          <a:ext cx="0" cy="0"/>
          <a:chOff x="0" y="0"/>
          <a:chExt cx="0" cy="0"/>
        </a:xfrm>
      </p:grpSpPr>
      <p:sp>
        <p:nvSpPr>
          <p:cNvPr id="614404" name="Rectangle 4">
            <a:extLst>
              <a:ext uri="{FF2B5EF4-FFF2-40B4-BE49-F238E27FC236}">
                <a16:creationId xmlns:a16="http://schemas.microsoft.com/office/drawing/2014/main" id="{3D8CE75D-F679-4A47-60A0-2B81ACB537E2}"/>
              </a:ext>
            </a:extLst>
          </p:cNvPr>
          <p:cNvSpPr>
            <a:spLocks noGrp="1" noChangeArrowheads="1"/>
          </p:cNvSpPr>
          <p:nvPr>
            <p:ph type="ctrTitle"/>
          </p:nvPr>
        </p:nvSpPr>
        <p:spPr>
          <a:xfrm>
            <a:off x="685800" y="2514600"/>
            <a:ext cx="7620000" cy="822325"/>
          </a:xfrm>
        </p:spPr>
        <p:txBody>
          <a:bodyPr/>
          <a:lstStyle/>
          <a:p>
            <a:pPr>
              <a:defRPr/>
            </a:pPr>
            <a:r>
              <a:rPr lang="en-US" sz="5400" b="1" dirty="0">
                <a:solidFill>
                  <a:srgbClr val="0070C0"/>
                </a:solidFill>
                <a:effectLst>
                  <a:outerShdw blurRad="38100" dist="38100" dir="2700000" algn="tl">
                    <a:srgbClr val="C0C0C0"/>
                  </a:outerShdw>
                </a:effectLst>
                <a:latin typeface="Century Gothic" pitchFamily="34" charset="0"/>
                <a:ea typeface="+mj-ea"/>
              </a:rPr>
              <a:t>Appendix</a:t>
            </a:r>
            <a:br>
              <a:rPr lang="en-US" sz="5400" b="1" dirty="0">
                <a:solidFill>
                  <a:srgbClr val="0070C0"/>
                </a:solidFill>
                <a:effectLst>
                  <a:outerShdw blurRad="38100" dist="38100" dir="2700000" algn="tl">
                    <a:srgbClr val="C0C0C0"/>
                  </a:outerShdw>
                </a:effectLst>
                <a:latin typeface="Century Gothic" pitchFamily="34" charset="0"/>
                <a:ea typeface="+mj-ea"/>
              </a:rPr>
            </a:br>
            <a:r>
              <a:rPr lang="en-US" sz="5400" b="1" dirty="0">
                <a:solidFill>
                  <a:srgbClr val="0070C0"/>
                </a:solidFill>
                <a:effectLst>
                  <a:outerShdw blurRad="38100" dist="38100" dir="2700000" algn="tl">
                    <a:srgbClr val="C0C0C0"/>
                  </a:outerShdw>
                </a:effectLst>
                <a:latin typeface="Century Gothic" pitchFamily="34" charset="0"/>
                <a:ea typeface="+mj-ea"/>
              </a:rPr>
              <a:t>Other slides for next time</a:t>
            </a:r>
          </a:p>
        </p:txBody>
      </p:sp>
      <p:sp>
        <p:nvSpPr>
          <p:cNvPr id="113667" name="Espace réservé du numéro de diapositive 28">
            <a:extLst>
              <a:ext uri="{FF2B5EF4-FFF2-40B4-BE49-F238E27FC236}">
                <a16:creationId xmlns:a16="http://schemas.microsoft.com/office/drawing/2014/main" id="{1AB56FB3-B9B6-03CC-AB61-52E713916C97}"/>
              </a:ext>
            </a:extLst>
          </p:cNvPr>
          <p:cNvSpPr>
            <a:spLocks noGrp="1"/>
          </p:cNvSpPr>
          <p:nvPr>
            <p:ph type="sldNum" sz="quarter" idx="12"/>
          </p:nvPr>
        </p:nvSpPr>
        <p:spPr>
          <a:xfrm>
            <a:off x="8534400" y="62484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0698E3A-F1FF-4C33-9D1D-83B2F35AEA86}" type="slidenum">
              <a:rPr lang="en-US" altLang="en-US" sz="1800">
                <a:latin typeface="Century Gothic" panose="020B0502020202020204" pitchFamily="34" charset="0"/>
              </a:rPr>
              <a:pPr eaLnBrk="1" hangingPunct="1"/>
              <a:t>44</a:t>
            </a:fld>
            <a:endParaRPr lang="en-US" altLang="en-US" sz="1800">
              <a:latin typeface="Century Gothic" panose="020B0502020202020204" pitchFamily="34" charset="0"/>
            </a:endParaRPr>
          </a:p>
        </p:txBody>
      </p:sp>
    </p:spTree>
    <p:extLst>
      <p:ext uri="{BB962C8B-B14F-4D97-AF65-F5344CB8AC3E}">
        <p14:creationId xmlns:p14="http://schemas.microsoft.com/office/powerpoint/2010/main" val="402581364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14404"/>
                                        </p:tgtEl>
                                        <p:attrNameLst>
                                          <p:attrName>style.visibility</p:attrName>
                                        </p:attrNameLst>
                                      </p:cBhvr>
                                      <p:to>
                                        <p:strVal val="visible"/>
                                      </p:to>
                                    </p:set>
                                    <p:anim calcmode="lin" valueType="num">
                                      <p:cBhvr>
                                        <p:cTn id="7" dur="500" fill="hold"/>
                                        <p:tgtEl>
                                          <p:spTgt spid="614404"/>
                                        </p:tgtEl>
                                        <p:attrNameLst>
                                          <p:attrName>ppt_w</p:attrName>
                                        </p:attrNameLst>
                                      </p:cBhvr>
                                      <p:tavLst>
                                        <p:tav tm="0">
                                          <p:val>
                                            <p:fltVal val="0"/>
                                          </p:val>
                                        </p:tav>
                                        <p:tav tm="100000">
                                          <p:val>
                                            <p:strVal val="#ppt_w"/>
                                          </p:val>
                                        </p:tav>
                                      </p:tavLst>
                                    </p:anim>
                                    <p:anim calcmode="lin" valueType="num">
                                      <p:cBhvr>
                                        <p:cTn id="8" dur="500" fill="hold"/>
                                        <p:tgtEl>
                                          <p:spTgt spid="6144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6175CD-06F5-410A-B05E-0C310A2A3EF0}"/>
              </a:ext>
            </a:extLst>
          </p:cNvPr>
          <p:cNvSpPr>
            <a:spLocks noGrp="1"/>
          </p:cNvSpPr>
          <p:nvPr>
            <p:ph type="sldNum" sz="quarter" idx="12"/>
          </p:nvPr>
        </p:nvSpPr>
        <p:spPr/>
        <p:txBody>
          <a:bodyPr/>
          <a:lstStyle/>
          <a:p>
            <a:fld id="{F4225184-3D9A-415A-B641-911F61C7718D}" type="slidenum">
              <a:rPr lang="en-US" altLang="en-US" smtClean="0"/>
              <a:pPr/>
              <a:t>45</a:t>
            </a:fld>
            <a:endParaRPr lang="en-US" altLang="en-US"/>
          </a:p>
        </p:txBody>
      </p:sp>
      <p:sp>
        <p:nvSpPr>
          <p:cNvPr id="4" name="Rectangle 2">
            <a:extLst>
              <a:ext uri="{FF2B5EF4-FFF2-40B4-BE49-F238E27FC236}">
                <a16:creationId xmlns:a16="http://schemas.microsoft.com/office/drawing/2014/main" id="{CC53C723-97DC-DCCF-B64B-E1BEE9DD175C}"/>
              </a:ext>
            </a:extLst>
          </p:cNvPr>
          <p:cNvSpPr txBox="1">
            <a:spLocks noChangeArrowheads="1"/>
          </p:cNvSpPr>
          <p:nvPr/>
        </p:nvSpPr>
        <p:spPr>
          <a:xfrm>
            <a:off x="0" y="0"/>
            <a:ext cx="88392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marL="1143000" indent="-1143000"/>
            <a:r>
              <a:rPr lang="en-US" altLang="en-US" sz="4000" b="1" kern="0">
                <a:solidFill>
                  <a:srgbClr val="0070C0"/>
                </a:solidFill>
                <a:effectLst>
                  <a:outerShdw blurRad="38100" dist="38100" dir="2700000" algn="tl">
                    <a:srgbClr val="C0C0C0"/>
                  </a:outerShdw>
                </a:effectLst>
                <a:ea typeface="ＭＳ Ｐゴシック" panose="020B0600070205080204" pitchFamily="34" charset="-128"/>
              </a:rPr>
              <a:t>More material about today’s topics:</a:t>
            </a:r>
            <a:endParaRPr lang="en-US" altLang="en-US" sz="3200" b="1" kern="0" dirty="0">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7" name="Content Placeholder 2">
            <a:extLst>
              <a:ext uri="{FF2B5EF4-FFF2-40B4-BE49-F238E27FC236}">
                <a16:creationId xmlns:a16="http://schemas.microsoft.com/office/drawing/2014/main" id="{676F9921-067D-F6F3-A395-70B52383545B}"/>
              </a:ext>
            </a:extLst>
          </p:cNvPr>
          <p:cNvSpPr txBox="1">
            <a:spLocks/>
          </p:cNvSpPr>
          <p:nvPr/>
        </p:nvSpPr>
        <p:spPr>
          <a:xfrm>
            <a:off x="0" y="762000"/>
            <a:ext cx="9144000" cy="4495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727075" indent="-727075">
              <a:buFont typeface="Webdings" pitchFamily="2" charset="2"/>
              <a:buChar char=""/>
            </a:pPr>
            <a:r>
              <a:rPr lang="en-US" altLang="en-US" sz="2400" b="1" kern="0" dirty="0">
                <a:solidFill>
                  <a:srgbClr val="0070C0"/>
                </a:solidFill>
                <a:ea typeface="ＭＳ Ｐゴシック" panose="020B0600070205080204" pitchFamily="34" charset="-128"/>
              </a:rPr>
              <a:t>Power of Introverts </a:t>
            </a:r>
            <a:r>
              <a:rPr lang="en-US" sz="2400" dirty="0">
                <a:hlinkClick r:id="rId2"/>
              </a:rPr>
              <a:t>https://www.ted.com/talks/susan_cain_the_power_of_introverts</a:t>
            </a:r>
            <a:endParaRPr lang="en-US" sz="2400" dirty="0"/>
          </a:p>
          <a:p>
            <a:pPr marL="727075" indent="-727075">
              <a:buFont typeface="Webdings" pitchFamily="2" charset="2"/>
              <a:buChar char=""/>
            </a:pPr>
            <a:r>
              <a:rPr lang="en-US" altLang="en-US" sz="2400" b="1" kern="0" dirty="0">
                <a:solidFill>
                  <a:srgbClr val="0070C0"/>
                </a:solidFill>
                <a:ea typeface="ＭＳ Ｐゴシック" panose="020B0600070205080204" pitchFamily="34" charset="-128"/>
              </a:rPr>
              <a:t>How to Build Teamwork Through Heraldry </a:t>
            </a:r>
            <a:r>
              <a:rPr lang="en-US" altLang="en-US" sz="2400" b="1" kern="0" dirty="0">
                <a:solidFill>
                  <a:srgbClr val="0070C0"/>
                </a:solidFill>
                <a:ea typeface="ＭＳ Ｐゴシック" panose="020B0600070205080204" pitchFamily="34" charset="-128"/>
                <a:hlinkClick r:id="rId3"/>
              </a:rPr>
              <a:t>https://www.inc.com/james-kerr/team-building-through-heraldry.html</a:t>
            </a:r>
            <a:r>
              <a:rPr lang="en-US" altLang="en-US" sz="2400" b="1" kern="0" dirty="0">
                <a:solidFill>
                  <a:srgbClr val="0070C0"/>
                </a:solidFill>
                <a:ea typeface="ＭＳ Ｐゴシック" panose="020B0600070205080204" pitchFamily="34" charset="-128"/>
              </a:rPr>
              <a:t> </a:t>
            </a:r>
          </a:p>
          <a:p>
            <a:pPr marL="727075" indent="-727075">
              <a:buFont typeface="Webdings" pitchFamily="2" charset="2"/>
              <a:buChar char=""/>
            </a:pPr>
            <a:r>
              <a:rPr lang="en-US" altLang="en-US" sz="2400" b="1" kern="0" dirty="0">
                <a:solidFill>
                  <a:srgbClr val="0070C0"/>
                </a:solidFill>
                <a:ea typeface="ＭＳ Ｐゴシック" panose="020B0600070205080204" pitchFamily="34" charset="-128"/>
              </a:rPr>
              <a:t>Giving and receiving feedback by Simon Sinek </a:t>
            </a:r>
            <a:r>
              <a:rPr lang="en-US" altLang="en-US" sz="2400" b="1" kern="0" dirty="0">
                <a:solidFill>
                  <a:srgbClr val="0070C0"/>
                </a:solidFill>
                <a:ea typeface="ＭＳ Ｐゴシック" panose="020B0600070205080204" pitchFamily="34" charset="-128"/>
                <a:hlinkClick r:id="rId4"/>
              </a:rPr>
              <a:t>https://www.youtube.com/watch?v=fGWYyvPhsf8</a:t>
            </a:r>
            <a:r>
              <a:rPr lang="en-US" altLang="en-US" sz="2400" b="1" kern="0" dirty="0">
                <a:solidFill>
                  <a:srgbClr val="0070C0"/>
                </a:solidFill>
                <a:ea typeface="ＭＳ Ｐゴシック" panose="020B0600070205080204" pitchFamily="34" charset="-128"/>
              </a:rPr>
              <a:t> </a:t>
            </a:r>
          </a:p>
          <a:p>
            <a:pPr marL="727075" indent="-727075">
              <a:buFont typeface="Webdings" pitchFamily="2" charset="2"/>
              <a:buChar char=""/>
            </a:pPr>
            <a:endParaRPr lang="en-US" altLang="en-US" sz="2400" b="1" kern="0" dirty="0">
              <a:solidFill>
                <a:srgbClr val="0070C0"/>
              </a:solidFill>
              <a:ea typeface="ＭＳ Ｐゴシック" panose="020B0600070205080204" pitchFamily="34" charset="-128"/>
            </a:endParaRPr>
          </a:p>
        </p:txBody>
      </p:sp>
    </p:spTree>
    <p:extLst>
      <p:ext uri="{BB962C8B-B14F-4D97-AF65-F5344CB8AC3E}">
        <p14:creationId xmlns:p14="http://schemas.microsoft.com/office/powerpoint/2010/main" val="8575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1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up)">
                                      <p:cBhvr>
                                        <p:cTn id="17" dur="10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wipe(up)">
                                      <p:cBhvr>
                                        <p:cTn id="22"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ilderdom.com/images/HeliumStick4.jpg"/>
          <p:cNvPicPr/>
          <p:nvPr/>
        </p:nvPicPr>
        <p:blipFill>
          <a:blip r:embed="rId2"/>
          <a:srcRect/>
          <a:stretch>
            <a:fillRect/>
          </a:stretch>
        </p:blipFill>
        <p:spPr bwMode="auto">
          <a:xfrm>
            <a:off x="5715000" y="0"/>
            <a:ext cx="3429000" cy="3733800"/>
          </a:xfrm>
          <a:prstGeom prst="rect">
            <a:avLst/>
          </a:prstGeom>
          <a:noFill/>
          <a:ln w="9525">
            <a:noFill/>
            <a:miter lim="800000"/>
            <a:headEnd/>
            <a:tailEnd/>
          </a:ln>
        </p:spPr>
      </p:pic>
      <p:sp>
        <p:nvSpPr>
          <p:cNvPr id="2" name="Title 1"/>
          <p:cNvSpPr>
            <a:spLocks noGrp="1"/>
          </p:cNvSpPr>
          <p:nvPr>
            <p:ph type="title"/>
          </p:nvPr>
        </p:nvSpPr>
        <p:spPr>
          <a:xfrm>
            <a:off x="0" y="0"/>
            <a:ext cx="5867400" cy="762000"/>
          </a:xfrm>
        </p:spPr>
        <p:txBody>
          <a:bodyPr/>
          <a:lstStyle/>
          <a:p>
            <a:r>
              <a:rPr lang="en-US" sz="4000" b="1" dirty="0">
                <a:solidFill>
                  <a:srgbClr val="000099"/>
                </a:solidFill>
                <a:effectLst>
                  <a:outerShdw blurRad="38100" dist="38100" dir="2700000" algn="tl">
                    <a:srgbClr val="000000">
                      <a:alpha val="43137"/>
                    </a:srgbClr>
                  </a:outerShdw>
                </a:effectLst>
              </a:rPr>
              <a:t>Team building Activity</a:t>
            </a:r>
          </a:p>
        </p:txBody>
      </p:sp>
      <p:sp>
        <p:nvSpPr>
          <p:cNvPr id="3" name="Content Placeholder 2"/>
          <p:cNvSpPr>
            <a:spLocks noGrp="1"/>
          </p:cNvSpPr>
          <p:nvPr>
            <p:ph idx="1"/>
          </p:nvPr>
        </p:nvSpPr>
        <p:spPr>
          <a:xfrm>
            <a:off x="0" y="2209800"/>
            <a:ext cx="8153400" cy="5029200"/>
          </a:xfrm>
        </p:spPr>
        <p:txBody>
          <a:bodyPr/>
          <a:lstStyle/>
          <a:p>
            <a:pPr marL="514350" indent="-514350">
              <a:buFont typeface="+mj-lt"/>
              <a:buAutoNum type="arabicPeriod"/>
            </a:pPr>
            <a:r>
              <a:rPr lang="en-US" sz="2400" b="1" dirty="0">
                <a:solidFill>
                  <a:srgbClr val="000099"/>
                </a:solidFill>
              </a:rPr>
              <a:t>One observer from each team:</a:t>
            </a:r>
          </a:p>
          <a:p>
            <a:pPr marL="914400" lvl="1" indent="-369888">
              <a:buFont typeface="Wingdings" panose="05000000000000000000" pitchFamily="2" charset="2"/>
              <a:buChar char="Ø"/>
            </a:pPr>
            <a:r>
              <a:rPr lang="en-US" sz="2000" b="1" dirty="0">
                <a:solidFill>
                  <a:srgbClr val="000099"/>
                </a:solidFill>
              </a:rPr>
              <a:t>Rules, behaviors, tone, words (facts)</a:t>
            </a:r>
          </a:p>
          <a:p>
            <a:pPr marL="514350" indent="-514350">
              <a:buFont typeface="+mj-lt"/>
              <a:buAutoNum type="arabicPeriod"/>
            </a:pPr>
            <a:r>
              <a:rPr lang="en-US" sz="2400" b="1" dirty="0">
                <a:solidFill>
                  <a:srgbClr val="000099"/>
                </a:solidFill>
              </a:rPr>
              <a:t>Group members on each side </a:t>
            </a:r>
            <a:br>
              <a:rPr lang="en-US" sz="2400" b="1" dirty="0">
                <a:solidFill>
                  <a:srgbClr val="000099"/>
                </a:solidFill>
              </a:rPr>
            </a:br>
            <a:r>
              <a:rPr lang="en-US" sz="2400" b="1" dirty="0">
                <a:solidFill>
                  <a:srgbClr val="000099"/>
                </a:solidFill>
              </a:rPr>
              <a:t>of the bar</a:t>
            </a:r>
          </a:p>
          <a:p>
            <a:pPr marL="514350" indent="-514350">
              <a:buFont typeface="+mj-lt"/>
              <a:buAutoNum type="arabicPeriod"/>
            </a:pPr>
            <a:r>
              <a:rPr lang="en-US" sz="2400" b="1" dirty="0">
                <a:solidFill>
                  <a:srgbClr val="000099"/>
                </a:solidFill>
              </a:rPr>
              <a:t>Important rule (or constraint): The Bar must rest on the index fingers </a:t>
            </a:r>
            <a:r>
              <a:rPr lang="en-US" sz="2400" b="1" u="sng" dirty="0">
                <a:solidFill>
                  <a:srgbClr val="000099"/>
                </a:solidFill>
              </a:rPr>
              <a:t>only</a:t>
            </a:r>
            <a:r>
              <a:rPr lang="en-US" sz="2400" b="1" dirty="0">
                <a:solidFill>
                  <a:srgbClr val="000099"/>
                </a:solidFill>
              </a:rPr>
              <a:t> of each team member</a:t>
            </a:r>
          </a:p>
          <a:p>
            <a:pPr marL="514350" indent="-514350">
              <a:buFont typeface="+mj-lt"/>
              <a:buAutoNum type="arabicPeriod"/>
            </a:pPr>
            <a:r>
              <a:rPr lang="en-US" sz="2400" b="1" dirty="0">
                <a:solidFill>
                  <a:srgbClr val="000099"/>
                </a:solidFill>
              </a:rPr>
              <a:t>The Bar must rest on the index fingers of </a:t>
            </a:r>
            <a:r>
              <a:rPr lang="en-US" sz="2400" b="1" u="sng" dirty="0">
                <a:solidFill>
                  <a:srgbClr val="000099"/>
                </a:solidFill>
              </a:rPr>
              <a:t>all</a:t>
            </a:r>
            <a:r>
              <a:rPr lang="en-US" sz="2400" b="1" dirty="0">
                <a:solidFill>
                  <a:srgbClr val="000099"/>
                </a:solidFill>
              </a:rPr>
              <a:t> team members </a:t>
            </a:r>
            <a:r>
              <a:rPr lang="en-US" sz="2400" b="1" u="sng" dirty="0">
                <a:solidFill>
                  <a:srgbClr val="000099"/>
                </a:solidFill>
              </a:rPr>
              <a:t>all the time</a:t>
            </a:r>
            <a:r>
              <a:rPr lang="en-US" sz="2400" b="1" dirty="0">
                <a:solidFill>
                  <a:srgbClr val="000099"/>
                </a:solidFill>
              </a:rPr>
              <a:t>. If the rule is broken, then the bar must go back to starting position</a:t>
            </a:r>
          </a:p>
          <a:p>
            <a:pPr marL="514350" indent="-514350">
              <a:buFont typeface="+mj-lt"/>
              <a:buAutoNum type="arabicPeriod"/>
            </a:pPr>
            <a:r>
              <a:rPr lang="en-US" sz="2400" b="1" dirty="0">
                <a:solidFill>
                  <a:srgbClr val="000099"/>
                </a:solidFill>
                <a:effectLst>
                  <a:outerShdw blurRad="38100" dist="38100" dir="2700000" algn="tl">
                    <a:srgbClr val="000000">
                      <a:alpha val="43137"/>
                    </a:srgbClr>
                  </a:outerShdw>
                </a:effectLst>
              </a:rPr>
              <a:t>The goal is to lower the bar to the ground within 10 minutes</a:t>
            </a: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46</a:t>
            </a:fld>
            <a:endParaRPr lang="en-US" dirty="0"/>
          </a:p>
        </p:txBody>
      </p:sp>
      <p:sp>
        <p:nvSpPr>
          <p:cNvPr id="6" name="Title 1"/>
          <p:cNvSpPr txBox="1">
            <a:spLocks/>
          </p:cNvSpPr>
          <p:nvPr/>
        </p:nvSpPr>
        <p:spPr bwMode="auto">
          <a:xfrm>
            <a:off x="533400" y="1295400"/>
            <a:ext cx="3657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sz="3600" b="1" kern="0" dirty="0">
                <a:solidFill>
                  <a:srgbClr val="000099"/>
                </a:solidFill>
                <a:effectLst>
                  <a:outerShdw blurRad="38100" dist="38100" dir="2700000" algn="tl">
                    <a:srgbClr val="000000">
                      <a:alpha val="43137"/>
                    </a:srgbClr>
                  </a:outerShdw>
                </a:effectLst>
              </a:rPr>
              <a:t>Helium Bar:</a:t>
            </a:r>
          </a:p>
        </p:txBody>
      </p:sp>
    </p:spTree>
    <p:extLst>
      <p:ext uri="{BB962C8B-B14F-4D97-AF65-F5344CB8AC3E}">
        <p14:creationId xmlns:p14="http://schemas.microsoft.com/office/powerpoint/2010/main" val="261886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5"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anim calcmode="lin" valueType="num">
                                      <p:cBhvr>
                                        <p:cTn id="14" dur="2000" fill="hold"/>
                                        <p:tgtEl>
                                          <p:spTgt spid="6"/>
                                        </p:tgtEl>
                                        <p:attrNameLst>
                                          <p:attrName>ppt_w</p:attrName>
                                        </p:attrNameLst>
                                      </p:cBhvr>
                                      <p:tavLst>
                                        <p:tav tm="0" fmla="#ppt_w*sin(2.5*pi*$)">
                                          <p:val>
                                            <p:fltVal val="0"/>
                                          </p:val>
                                        </p:tav>
                                        <p:tav tm="100000">
                                          <p:val>
                                            <p:fltVal val="1"/>
                                          </p:val>
                                        </p:tav>
                                      </p:tavLst>
                                    </p:anim>
                                    <p:anim calcmode="lin" valueType="num">
                                      <p:cBhvr>
                                        <p:cTn id="15"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10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up)">
                                      <p:cBhvr>
                                        <p:cTn id="25" dur="10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up)">
                                      <p:cBhvr>
                                        <p:cTn id="30" dur="10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up)">
                                      <p:cBhvr>
                                        <p:cTn id="35" dur="10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up)">
                                      <p:cBhvr>
                                        <p:cTn id="40" dur="10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up)">
                                      <p:cBhvr>
                                        <p:cTn id="45"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bldLvl="2"/>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5943600" cy="838200"/>
          </a:xfrm>
        </p:spPr>
        <p:txBody>
          <a:bodyPr/>
          <a:lstStyle/>
          <a:p>
            <a:r>
              <a:rPr lang="en-US" b="1" dirty="0">
                <a:solidFill>
                  <a:srgbClr val="000099"/>
                </a:solidFill>
              </a:rPr>
              <a:t>Group Review</a:t>
            </a:r>
          </a:p>
        </p:txBody>
      </p:sp>
      <p:sp>
        <p:nvSpPr>
          <p:cNvPr id="3" name="Content Placeholder 2"/>
          <p:cNvSpPr>
            <a:spLocks noGrp="1"/>
          </p:cNvSpPr>
          <p:nvPr>
            <p:ph idx="1"/>
          </p:nvPr>
        </p:nvSpPr>
        <p:spPr>
          <a:xfrm>
            <a:off x="609600" y="1371600"/>
            <a:ext cx="8534400" cy="5334000"/>
          </a:xfrm>
        </p:spPr>
        <p:txBody>
          <a:bodyPr/>
          <a:lstStyle/>
          <a:p>
            <a:pPr marL="514350" indent="-514350">
              <a:buFont typeface="+mj-lt"/>
              <a:buAutoNum type="arabicPeriod"/>
            </a:pPr>
            <a:r>
              <a:rPr lang="en-US" sz="2800" b="1" dirty="0">
                <a:solidFill>
                  <a:srgbClr val="000099"/>
                </a:solidFill>
              </a:rPr>
              <a:t>Did you plan to achieve your goal?</a:t>
            </a:r>
          </a:p>
          <a:p>
            <a:pPr marL="514350" indent="-514350">
              <a:buFont typeface="+mj-lt"/>
              <a:buAutoNum type="arabicPeriod"/>
            </a:pPr>
            <a:r>
              <a:rPr lang="en-US" sz="2800" b="1" dirty="0">
                <a:solidFill>
                  <a:srgbClr val="000099"/>
                </a:solidFill>
              </a:rPr>
              <a:t>Did you achieve your goal?</a:t>
            </a:r>
          </a:p>
          <a:p>
            <a:pPr marL="514350" indent="-514350">
              <a:buFont typeface="+mj-lt"/>
              <a:buAutoNum type="arabicPeriod"/>
            </a:pPr>
            <a:r>
              <a:rPr lang="en-US" sz="2800" b="1" dirty="0">
                <a:solidFill>
                  <a:srgbClr val="000099"/>
                </a:solidFill>
              </a:rPr>
              <a:t>Did any other teams achieve their goal?</a:t>
            </a:r>
          </a:p>
          <a:p>
            <a:pPr marL="514350" indent="-514350">
              <a:buFont typeface="+mj-lt"/>
              <a:buAutoNum type="arabicPeriod"/>
            </a:pPr>
            <a:r>
              <a:rPr lang="en-US" sz="2800" b="1" dirty="0">
                <a:solidFill>
                  <a:srgbClr val="000099"/>
                </a:solidFill>
              </a:rPr>
              <a:t>If they did what did they do?</a:t>
            </a: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47</a:t>
            </a:fld>
            <a:endParaRPr lang="en-US" dirty="0"/>
          </a:p>
        </p:txBody>
      </p:sp>
      <p:pic>
        <p:nvPicPr>
          <p:cNvPr id="5" name="Picture 4" descr="http://wilderdom.com/images/HeliumStick4.jpg"/>
          <p:cNvPicPr/>
          <p:nvPr/>
        </p:nvPicPr>
        <p:blipFill>
          <a:blip r:embed="rId2"/>
          <a:srcRect/>
          <a:stretch>
            <a:fillRect/>
          </a:stretch>
        </p:blipFill>
        <p:spPr bwMode="auto">
          <a:xfrm>
            <a:off x="7848600" y="0"/>
            <a:ext cx="1295400" cy="1066800"/>
          </a:xfrm>
          <a:prstGeom prst="rect">
            <a:avLst/>
          </a:prstGeom>
          <a:noFill/>
          <a:ln w="9525">
            <a:noFill/>
            <a:miter lim="800000"/>
            <a:headEnd/>
            <a:tailEnd/>
          </a:ln>
        </p:spPr>
      </p:pic>
    </p:spTree>
    <p:extLst>
      <p:ext uri="{BB962C8B-B14F-4D97-AF65-F5344CB8AC3E}">
        <p14:creationId xmlns:p14="http://schemas.microsoft.com/office/powerpoint/2010/main" val="33545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705600" cy="838200"/>
          </a:xfrm>
        </p:spPr>
        <p:txBody>
          <a:bodyPr/>
          <a:lstStyle/>
          <a:p>
            <a:r>
              <a:rPr lang="en-US" b="1" dirty="0">
                <a:solidFill>
                  <a:srgbClr val="000099"/>
                </a:solidFill>
              </a:rPr>
              <a:t>Group Reflection</a:t>
            </a:r>
          </a:p>
        </p:txBody>
      </p:sp>
      <p:sp>
        <p:nvSpPr>
          <p:cNvPr id="3" name="Content Placeholder 2"/>
          <p:cNvSpPr>
            <a:spLocks noGrp="1"/>
          </p:cNvSpPr>
          <p:nvPr>
            <p:ph idx="1"/>
          </p:nvPr>
        </p:nvSpPr>
        <p:spPr>
          <a:xfrm>
            <a:off x="0" y="762000"/>
            <a:ext cx="9144000" cy="5943600"/>
          </a:xfrm>
        </p:spPr>
        <p:txBody>
          <a:bodyPr/>
          <a:lstStyle/>
          <a:p>
            <a:pPr marL="514350" lvl="0" indent="-514350">
              <a:buFont typeface="+mj-lt"/>
              <a:buAutoNum type="arabicPeriod"/>
            </a:pPr>
            <a:r>
              <a:rPr lang="en-GB" sz="2800" dirty="0">
                <a:solidFill>
                  <a:srgbClr val="000099"/>
                </a:solidFill>
              </a:rPr>
              <a:t>What was the initial reaction of the group?</a:t>
            </a:r>
          </a:p>
          <a:p>
            <a:pPr marL="514350" lvl="0" indent="-514350">
              <a:buFont typeface="+mj-lt"/>
              <a:buAutoNum type="arabicPeriod"/>
            </a:pPr>
            <a:r>
              <a:rPr lang="en-GB" sz="2800" dirty="0">
                <a:solidFill>
                  <a:srgbClr val="000099"/>
                </a:solidFill>
              </a:rPr>
              <a:t>How well did the group cope with this challenge?</a:t>
            </a:r>
          </a:p>
          <a:p>
            <a:pPr marL="514350" lvl="0" indent="-514350">
              <a:buFont typeface="+mj-lt"/>
              <a:buAutoNum type="arabicPeriod"/>
            </a:pPr>
            <a:r>
              <a:rPr lang="en-GB" sz="2800" dirty="0">
                <a:solidFill>
                  <a:srgbClr val="000099"/>
                </a:solidFill>
              </a:rPr>
              <a:t>What skills did it take to be successful as a group?</a:t>
            </a:r>
          </a:p>
          <a:p>
            <a:pPr marL="514350" lvl="0" indent="-514350">
              <a:buFont typeface="+mj-lt"/>
              <a:buAutoNum type="arabicPeriod"/>
            </a:pPr>
            <a:r>
              <a:rPr lang="en-GB" sz="2800" dirty="0">
                <a:solidFill>
                  <a:srgbClr val="000099"/>
                </a:solidFill>
              </a:rPr>
              <a:t>What creative solutions were suggested and how were they received?</a:t>
            </a:r>
          </a:p>
          <a:p>
            <a:pPr marL="514350" lvl="0" indent="-514350">
              <a:buFont typeface="+mj-lt"/>
              <a:buAutoNum type="arabicPeriod"/>
            </a:pPr>
            <a:r>
              <a:rPr lang="en-GB" sz="2800" dirty="0">
                <a:solidFill>
                  <a:srgbClr val="000099"/>
                </a:solidFill>
              </a:rPr>
              <a:t>What would an outside observer have seen as the strengths and weaknesses of the group?</a:t>
            </a:r>
          </a:p>
          <a:p>
            <a:pPr marL="514350" lvl="0" indent="-514350">
              <a:buFont typeface="+mj-lt"/>
              <a:buAutoNum type="arabicPeriod"/>
            </a:pPr>
            <a:r>
              <a:rPr lang="en-GB" sz="2800" dirty="0">
                <a:solidFill>
                  <a:srgbClr val="000099"/>
                </a:solidFill>
              </a:rPr>
              <a:t>What roles did people play?</a:t>
            </a:r>
          </a:p>
          <a:p>
            <a:pPr marL="514350" lvl="0" indent="-514350">
              <a:buFont typeface="+mj-lt"/>
              <a:buAutoNum type="arabicPeriod"/>
            </a:pPr>
            <a:r>
              <a:rPr lang="en-GB" sz="2800" dirty="0">
                <a:solidFill>
                  <a:srgbClr val="000099"/>
                </a:solidFill>
              </a:rPr>
              <a:t>What did each group member learn about him/her self as an individual?</a:t>
            </a:r>
          </a:p>
          <a:p>
            <a:pPr marL="514350" lvl="0" indent="-514350">
              <a:buFont typeface="+mj-lt"/>
              <a:buAutoNum type="arabicPeriod"/>
            </a:pPr>
            <a:r>
              <a:rPr lang="en-GB" sz="2800" dirty="0">
                <a:solidFill>
                  <a:srgbClr val="000099"/>
                </a:solidFill>
              </a:rPr>
              <a:t>What other situations (e.g., at school, home or work) are like the Helium Bar?</a:t>
            </a:r>
          </a:p>
          <a:p>
            <a:pPr marL="514350" indent="-514350">
              <a:buFont typeface="+mj-lt"/>
              <a:buAutoNum type="arabicPeriod"/>
            </a:pPr>
            <a:endParaRPr lang="en-US" sz="2800" b="1" dirty="0">
              <a:solidFill>
                <a:srgbClr val="000099"/>
              </a:solidFill>
            </a:endParaRP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48</a:t>
            </a:fld>
            <a:endParaRPr lang="en-US" dirty="0"/>
          </a:p>
        </p:txBody>
      </p:sp>
      <p:pic>
        <p:nvPicPr>
          <p:cNvPr id="5" name="Picture 4" descr="http://wilderdom.com/images/HeliumStick4.jpg"/>
          <p:cNvPicPr/>
          <p:nvPr/>
        </p:nvPicPr>
        <p:blipFill>
          <a:blip r:embed="rId2"/>
          <a:srcRect/>
          <a:stretch>
            <a:fillRect/>
          </a:stretch>
        </p:blipFill>
        <p:spPr bwMode="auto">
          <a:xfrm>
            <a:off x="7467600" y="0"/>
            <a:ext cx="1676400" cy="1295400"/>
          </a:xfrm>
          <a:prstGeom prst="rect">
            <a:avLst/>
          </a:prstGeom>
          <a:noFill/>
          <a:ln w="9525">
            <a:noFill/>
            <a:miter lim="800000"/>
            <a:headEnd/>
            <a:tailEnd/>
          </a:ln>
        </p:spPr>
      </p:pic>
    </p:spTree>
    <p:extLst>
      <p:ext uri="{BB962C8B-B14F-4D97-AF65-F5344CB8AC3E}">
        <p14:creationId xmlns:p14="http://schemas.microsoft.com/office/powerpoint/2010/main" val="15559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1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left)">
                                      <p:cBhvr>
                                        <p:cTn id="39" dur="10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left)">
                                      <p:cBhvr>
                                        <p:cTn id="44" dur="10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wipe(left)">
                                      <p:cBhvr>
                                        <p:cTn id="49"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5165"/>
            <a:ext cx="5943600" cy="838200"/>
          </a:xfrm>
        </p:spPr>
        <p:txBody>
          <a:bodyPr/>
          <a:lstStyle/>
          <a:p>
            <a:r>
              <a:rPr lang="en-US" b="1" dirty="0">
                <a:solidFill>
                  <a:srgbClr val="000099"/>
                </a:solidFill>
              </a:rPr>
              <a:t>Group Reflection Meeting process</a:t>
            </a:r>
          </a:p>
        </p:txBody>
      </p:sp>
      <p:sp>
        <p:nvSpPr>
          <p:cNvPr id="3" name="Content Placeholder 2"/>
          <p:cNvSpPr>
            <a:spLocks noGrp="1"/>
          </p:cNvSpPr>
          <p:nvPr>
            <p:ph idx="1"/>
          </p:nvPr>
        </p:nvSpPr>
        <p:spPr>
          <a:xfrm>
            <a:off x="0" y="1981200"/>
            <a:ext cx="9144000" cy="4724400"/>
          </a:xfrm>
        </p:spPr>
        <p:txBody>
          <a:bodyPr/>
          <a:lstStyle/>
          <a:p>
            <a:pPr marL="514350" indent="-514350">
              <a:buFont typeface="+mj-lt"/>
              <a:buAutoNum type="arabicPeriod"/>
            </a:pPr>
            <a:r>
              <a:rPr lang="en-US" sz="2800" b="1" dirty="0">
                <a:solidFill>
                  <a:srgbClr val="000099"/>
                </a:solidFill>
              </a:rPr>
              <a:t>What questions using for reflection?</a:t>
            </a:r>
          </a:p>
          <a:p>
            <a:pPr marL="514350" indent="-514350">
              <a:buFont typeface="+mj-lt"/>
              <a:buAutoNum type="arabicPeriod"/>
            </a:pPr>
            <a:r>
              <a:rPr lang="en-US" sz="2800" b="1" dirty="0">
                <a:solidFill>
                  <a:srgbClr val="000099"/>
                </a:solidFill>
              </a:rPr>
              <a:t>Own suggestions for questions (5’)</a:t>
            </a:r>
          </a:p>
          <a:p>
            <a:pPr marL="514350" indent="-514350">
              <a:buFont typeface="+mj-lt"/>
              <a:buAutoNum type="arabicPeriod"/>
            </a:pPr>
            <a:r>
              <a:rPr lang="en-US" sz="2800" b="1" dirty="0">
                <a:solidFill>
                  <a:srgbClr val="000099"/>
                </a:solidFill>
              </a:rPr>
              <a:t>Pair suggestions for questions (15’)</a:t>
            </a:r>
          </a:p>
          <a:p>
            <a:pPr marL="914400" lvl="1" indent="-514350"/>
            <a:r>
              <a:rPr lang="en-US" sz="2400" b="1" dirty="0">
                <a:solidFill>
                  <a:srgbClr val="000099"/>
                </a:solidFill>
              </a:rPr>
              <a:t>Listen to each other first and then discuss</a:t>
            </a:r>
          </a:p>
          <a:p>
            <a:pPr marL="914400" lvl="1" indent="-514350"/>
            <a:r>
              <a:rPr lang="en-US" sz="2400" b="1" dirty="0">
                <a:solidFill>
                  <a:srgbClr val="000099"/>
                </a:solidFill>
              </a:rPr>
              <a:t>Align on answers as a pair</a:t>
            </a:r>
          </a:p>
          <a:p>
            <a:pPr marL="514350" indent="-514350">
              <a:buFont typeface="+mj-lt"/>
              <a:buAutoNum type="arabicPeriod"/>
            </a:pPr>
            <a:r>
              <a:rPr lang="en-US" sz="2800" b="1" dirty="0">
                <a:solidFill>
                  <a:srgbClr val="000099"/>
                </a:solidFill>
              </a:rPr>
              <a:t>Explain pair suggestions to the group (10’)</a:t>
            </a:r>
          </a:p>
          <a:p>
            <a:pPr marL="914400" lvl="1" indent="-514350"/>
            <a:r>
              <a:rPr lang="en-US" sz="2400" b="1" dirty="0">
                <a:solidFill>
                  <a:srgbClr val="000099"/>
                </a:solidFill>
              </a:rPr>
              <a:t>2-3 min for each pair</a:t>
            </a: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49</a:t>
            </a:fld>
            <a:endParaRPr lang="en-US" dirty="0"/>
          </a:p>
        </p:txBody>
      </p:sp>
      <p:pic>
        <p:nvPicPr>
          <p:cNvPr id="5" name="Picture 4" descr="http://wilderdom.com/images/HeliumStick4.jpg"/>
          <p:cNvPicPr/>
          <p:nvPr/>
        </p:nvPicPr>
        <p:blipFill>
          <a:blip r:embed="rId2"/>
          <a:srcRect/>
          <a:stretch>
            <a:fillRect/>
          </a:stretch>
        </p:blipFill>
        <p:spPr bwMode="auto">
          <a:xfrm>
            <a:off x="7848600" y="0"/>
            <a:ext cx="1295400" cy="1066800"/>
          </a:xfrm>
          <a:prstGeom prst="rect">
            <a:avLst/>
          </a:prstGeom>
          <a:noFill/>
          <a:ln w="9525">
            <a:noFill/>
            <a:miter lim="800000"/>
            <a:headEnd/>
            <a:tailEnd/>
          </a:ln>
        </p:spPr>
      </p:pic>
    </p:spTree>
    <p:extLst>
      <p:ext uri="{BB962C8B-B14F-4D97-AF65-F5344CB8AC3E}">
        <p14:creationId xmlns:p14="http://schemas.microsoft.com/office/powerpoint/2010/main" val="425086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1000"/>
                                        <p:tgtEl>
                                          <p:spTgt spid="3">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1000"/>
                                        <p:tgtEl>
                                          <p:spTgt spid="3">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10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1000"/>
                                        <p:tgtEl>
                                          <p:spTgt spid="3">
                                            <p:txEl>
                                              <p:pRg st="5" end="5"/>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5816399C-BE5C-4BCC-9CF1-06C595EAF634}"/>
              </a:ext>
            </a:extLst>
          </p:cNvPr>
          <p:cNvSpPr>
            <a:spLocks noGrp="1" noChangeArrowheads="1"/>
          </p:cNvSpPr>
          <p:nvPr>
            <p:ph type="title"/>
          </p:nvPr>
        </p:nvSpPr>
        <p:spPr>
          <a:xfrm>
            <a:off x="0" y="457200"/>
            <a:ext cx="8839200" cy="685800"/>
          </a:xfrm>
        </p:spPr>
        <p:txBody>
          <a:bodyPr/>
          <a:lstStyle/>
          <a:p>
            <a:pPr marL="1143000" indent="-1143000"/>
            <a:r>
              <a:rPr lang="en-US" altLang="en-US" sz="5400" b="1" dirty="0">
                <a:solidFill>
                  <a:srgbClr val="0000CC"/>
                </a:solidFill>
                <a:effectLst>
                  <a:outerShdw blurRad="38100" dist="38100" dir="2700000" algn="tl">
                    <a:srgbClr val="C0C0C0"/>
                  </a:outerShdw>
                </a:effectLst>
              </a:rPr>
              <a:t>Intention for today</a:t>
            </a:r>
            <a:br>
              <a:rPr lang="en-US" altLang="en-US" sz="5400" b="1" dirty="0">
                <a:solidFill>
                  <a:srgbClr val="0000CC"/>
                </a:solidFill>
                <a:effectLst>
                  <a:outerShdw blurRad="38100" dist="38100" dir="2700000" algn="tl">
                    <a:srgbClr val="C0C0C0"/>
                  </a:outerShdw>
                </a:effectLst>
              </a:rPr>
            </a:br>
            <a:endParaRPr lang="en-US" altLang="en-US" b="1" dirty="0">
              <a:solidFill>
                <a:srgbClr val="0000CC"/>
              </a:solidFill>
              <a:effectLst>
                <a:outerShdw blurRad="38100" dist="38100" dir="2700000" algn="tl">
                  <a:srgbClr val="C0C0C0"/>
                </a:outerShdw>
              </a:effectLst>
            </a:endParaRPr>
          </a:p>
        </p:txBody>
      </p:sp>
      <p:sp>
        <p:nvSpPr>
          <p:cNvPr id="32771" name="Slide Number Placeholder 3">
            <a:extLst>
              <a:ext uri="{FF2B5EF4-FFF2-40B4-BE49-F238E27FC236}">
                <a16:creationId xmlns:a16="http://schemas.microsoft.com/office/drawing/2014/main" id="{046B5864-FC2E-4F02-ADCD-71F83380AF2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fld id="{9CC05C56-A735-483C-AE13-6126512B5C13}" type="slidenum">
              <a:rPr lang="en-US" altLang="en-US" sz="1400"/>
              <a:pPr algn="l" eaLnBrk="1" hangingPunct="1"/>
              <a:t>5</a:t>
            </a:fld>
            <a:endParaRPr lang="en-US" altLang="en-US" sz="1400"/>
          </a:p>
        </p:txBody>
      </p:sp>
      <p:sp>
        <p:nvSpPr>
          <p:cNvPr id="6148" name="Content Placeholder 2">
            <a:extLst>
              <a:ext uri="{FF2B5EF4-FFF2-40B4-BE49-F238E27FC236}">
                <a16:creationId xmlns:a16="http://schemas.microsoft.com/office/drawing/2014/main" id="{B9808659-A5A0-4E46-B144-345A7578CD49}"/>
              </a:ext>
            </a:extLst>
          </p:cNvPr>
          <p:cNvSpPr>
            <a:spLocks noGrp="1"/>
          </p:cNvSpPr>
          <p:nvPr>
            <p:ph idx="1"/>
          </p:nvPr>
        </p:nvSpPr>
        <p:spPr>
          <a:xfrm>
            <a:off x="304800" y="990600"/>
            <a:ext cx="8229600" cy="4648200"/>
          </a:xfrm>
        </p:spPr>
        <p:txBody>
          <a:bodyPr/>
          <a:lstStyle/>
          <a:p>
            <a:pPr>
              <a:buFont typeface="Wingdings" panose="05000000000000000000" pitchFamily="2" charset="2"/>
              <a:buChar char="Ø"/>
            </a:pPr>
            <a:r>
              <a:rPr lang="en-US" altLang="en-US" sz="2800" b="1" dirty="0">
                <a:solidFill>
                  <a:srgbClr val="0000CC"/>
                </a:solidFill>
              </a:rPr>
              <a:t> Where are we on the course? </a:t>
            </a:r>
          </a:p>
          <a:p>
            <a:pPr>
              <a:buFont typeface="Wingdings" panose="05000000000000000000" pitchFamily="2" charset="2"/>
              <a:buChar char="Ø"/>
            </a:pPr>
            <a:r>
              <a:rPr lang="en-US" altLang="en-US" sz="2800" b="1" dirty="0">
                <a:solidFill>
                  <a:srgbClr val="0000CC"/>
                </a:solidFill>
              </a:rPr>
              <a:t> Review group tasks from last week </a:t>
            </a:r>
          </a:p>
          <a:p>
            <a:pPr>
              <a:buFont typeface="Wingdings" panose="05000000000000000000" pitchFamily="2" charset="2"/>
              <a:buChar char="Ø"/>
            </a:pPr>
            <a:r>
              <a:rPr lang="en-US" altLang="en-US" sz="2800" b="1" dirty="0">
                <a:solidFill>
                  <a:srgbClr val="0000CC"/>
                </a:solidFill>
              </a:rPr>
              <a:t> Update on learning groups</a:t>
            </a:r>
          </a:p>
          <a:p>
            <a:pPr>
              <a:buFont typeface="Wingdings" panose="05000000000000000000" pitchFamily="2" charset="2"/>
              <a:buChar char="Ø"/>
            </a:pPr>
            <a:r>
              <a:rPr lang="en-US" altLang="en-US" sz="2800" b="1" dirty="0">
                <a:solidFill>
                  <a:srgbClr val="0000CC"/>
                </a:solidFill>
              </a:rPr>
              <a:t> Do a quick quiz on Personality and Simon SINEK video</a:t>
            </a:r>
          </a:p>
          <a:p>
            <a:pPr>
              <a:buFont typeface="Wingdings" panose="05000000000000000000" pitchFamily="2" charset="2"/>
              <a:buChar char="Ø"/>
            </a:pPr>
            <a:r>
              <a:rPr lang="en-US" altLang="en-US" sz="2800" b="1" dirty="0">
                <a:solidFill>
                  <a:srgbClr val="0000CC"/>
                </a:solidFill>
              </a:rPr>
              <a:t> Understand the basics of human nature, emotions, feelings and needs</a:t>
            </a:r>
          </a:p>
          <a:p>
            <a:pPr>
              <a:buFont typeface="Wingdings" panose="05000000000000000000" pitchFamily="2" charset="2"/>
              <a:buChar char="Ø"/>
            </a:pPr>
            <a:r>
              <a:rPr lang="en-US" altLang="en-US" sz="2800" b="1" dirty="0">
                <a:solidFill>
                  <a:srgbClr val="0000CC"/>
                </a:solidFill>
              </a:rPr>
              <a:t> Working towards effective groups: feedback</a:t>
            </a:r>
          </a:p>
          <a:p>
            <a:pPr>
              <a:buFont typeface="Wingdings" panose="05000000000000000000" pitchFamily="2" charset="2"/>
              <a:buChar char="Ø"/>
            </a:pPr>
            <a:r>
              <a:rPr lang="en-US" altLang="en-US" sz="2800" b="1" dirty="0">
                <a:solidFill>
                  <a:srgbClr val="0000CC"/>
                </a:solidFill>
              </a:rPr>
              <a:t> Learning Log</a:t>
            </a:r>
          </a:p>
          <a:p>
            <a:pPr>
              <a:buFont typeface="Wingdings" panose="05000000000000000000" pitchFamily="2" charset="2"/>
              <a:buChar char="Ø"/>
            </a:pPr>
            <a:r>
              <a:rPr lang="en-US" altLang="en-US" sz="2800" b="1" dirty="0">
                <a:solidFill>
                  <a:srgbClr val="0000CC"/>
                </a:solidFill>
              </a:rPr>
              <a:t> References &amp; glossary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left)">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left)">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left)">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left)">
                                      <p:cBhvr>
                                        <p:cTn id="32" dur="1000"/>
                                        <p:tgtEl>
                                          <p:spTgt spid="61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left)">
                                      <p:cBhvr>
                                        <p:cTn id="37" dur="1000"/>
                                        <p:tgtEl>
                                          <p:spTgt spid="6148">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left)">
                                      <p:cBhvr>
                                        <p:cTn id="42" dur="1000"/>
                                        <p:tgtEl>
                                          <p:spTgt spid="614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left)">
                                      <p:cBhvr>
                                        <p:cTn id="47" dur="1000"/>
                                        <p:tgtEl>
                                          <p:spTgt spid="6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Grp="1" noChangeArrowheads="1"/>
          </p:cNvSpPr>
          <p:nvPr>
            <p:ph type="title" idx="4294967295"/>
          </p:nvPr>
        </p:nvSpPr>
        <p:spPr/>
        <p:txBody>
          <a:bodyPr/>
          <a:lstStyle/>
          <a:p>
            <a:pPr eaLnBrk="1" hangingPunct="1"/>
            <a:r>
              <a:rPr lang="en-US" b="1" dirty="0">
                <a:solidFill>
                  <a:srgbClr val="0000CC"/>
                </a:solidFill>
                <a:cs typeface="ＭＳ Ｐゴシック" pitchFamily="-1" charset="-128"/>
              </a:rPr>
              <a:t>Giving and receiving feedback</a:t>
            </a:r>
          </a:p>
        </p:txBody>
      </p:sp>
      <p:sp>
        <p:nvSpPr>
          <p:cNvPr id="106499" name="Rectangle 5"/>
          <p:cNvSpPr>
            <a:spLocks noGrp="1" noChangeArrowheads="1"/>
          </p:cNvSpPr>
          <p:nvPr>
            <p:ph type="body" idx="4294967295"/>
          </p:nvPr>
        </p:nvSpPr>
        <p:spPr/>
        <p:txBody>
          <a:bodyPr/>
          <a:lstStyle/>
          <a:p>
            <a:pPr marL="0" indent="0" eaLnBrk="1" hangingPunct="1">
              <a:buNone/>
            </a:pPr>
            <a:r>
              <a:rPr lang="en-US" sz="2400" dirty="0">
                <a:cs typeface="ＭＳ Ｐゴシック" pitchFamily="-1" charset="-128"/>
              </a:rPr>
              <a:t>Giving and receiving feedback video </a:t>
            </a:r>
            <a:r>
              <a:rPr lang="en-US" sz="2400" dirty="0">
                <a:cs typeface="ＭＳ Ｐゴシック" pitchFamily="-1" charset="-128"/>
                <a:hlinkClick r:id="rId3"/>
              </a:rPr>
              <a:t>https://www.youtube.com/watch?v=fGWYyvPhsf8</a:t>
            </a:r>
            <a:endParaRPr lang="en-US" sz="2400" dirty="0">
              <a:cs typeface="ＭＳ Ｐゴシック" pitchFamily="-1" charset="-128"/>
            </a:endParaRPr>
          </a:p>
          <a:p>
            <a:pPr marL="0" indent="0" eaLnBrk="1" hangingPunct="1">
              <a:buNone/>
            </a:pPr>
            <a:r>
              <a:rPr lang="en-US" sz="2400" dirty="0">
                <a:cs typeface="ＭＳ Ｐゴシック" pitchFamily="-1" charset="-128"/>
              </a:rPr>
              <a:t> </a:t>
            </a:r>
          </a:p>
          <a:p>
            <a:pPr eaLnBrk="1" hangingPunct="1">
              <a:buFont typeface="Wingdings" panose="05000000000000000000" pitchFamily="2" charset="2"/>
              <a:buChar char="Ø"/>
            </a:pPr>
            <a:r>
              <a:rPr lang="en-US" sz="2400" dirty="0">
                <a:cs typeface="ＭＳ Ｐゴシック" pitchFamily="-1" charset="-128"/>
              </a:rPr>
              <a:t>Feedback allows us to know ourselves better (those blind spots that others see that we don’t)</a:t>
            </a:r>
          </a:p>
          <a:p>
            <a:pPr eaLnBrk="1" hangingPunct="1">
              <a:buFont typeface="Wingdings" panose="05000000000000000000" pitchFamily="2" charset="2"/>
              <a:buChar char="Ø"/>
            </a:pPr>
            <a:r>
              <a:rPr lang="en-US" sz="2400" dirty="0">
                <a:cs typeface="ＭＳ Ｐゴシック" pitchFamily="-1" charset="-128"/>
              </a:rPr>
              <a:t>Communication relies on feedback</a:t>
            </a:r>
          </a:p>
          <a:p>
            <a:pPr eaLnBrk="1" hangingPunct="1">
              <a:buFont typeface="Wingdings" panose="05000000000000000000" pitchFamily="2" charset="2"/>
              <a:buChar char="Ø"/>
            </a:pPr>
            <a:r>
              <a:rPr lang="en-US" sz="2400" dirty="0">
                <a:cs typeface="ＭＳ Ｐゴシック" pitchFamily="-1" charset="-128"/>
              </a:rPr>
              <a:t>It allows us to make or ask for necessary adjustments</a:t>
            </a:r>
          </a:p>
          <a:p>
            <a:pPr eaLnBrk="1" hangingPunct="1">
              <a:buFont typeface="Wingdings" panose="05000000000000000000" pitchFamily="2" charset="2"/>
              <a:buChar char="Ø"/>
            </a:pPr>
            <a:r>
              <a:rPr lang="en-US" sz="2400" dirty="0">
                <a:cs typeface="ＭＳ Ｐゴシック" pitchFamily="-1" charset="-128"/>
              </a:rPr>
              <a:t>Feedback is information, and should be treated constructively</a:t>
            </a:r>
          </a:p>
          <a:p>
            <a:pPr eaLnBrk="1" hangingPunct="1">
              <a:buFont typeface="Wingdings" panose="05000000000000000000" pitchFamily="2" charset="2"/>
              <a:buChar char="Ø"/>
            </a:pPr>
            <a:r>
              <a:rPr lang="en-US" sz="2400" dirty="0">
                <a:cs typeface="ＭＳ Ｐゴシック" pitchFamily="-1" charset="-128"/>
              </a:rPr>
              <a:t>Giving and receiving feedback requires authenticity, sensitivity and care</a:t>
            </a:r>
          </a:p>
        </p:txBody>
      </p:sp>
    </p:spTree>
    <p:extLst>
      <p:ext uri="{BB962C8B-B14F-4D97-AF65-F5344CB8AC3E}">
        <p14:creationId xmlns:p14="http://schemas.microsoft.com/office/powerpoint/2010/main" val="3920793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rgbClr val="0000CC"/>
                </a:solidFill>
              </a:rPr>
              <a:t>Team Task</a:t>
            </a:r>
          </a:p>
        </p:txBody>
      </p:sp>
      <p:sp>
        <p:nvSpPr>
          <p:cNvPr id="7" name="Content Placeholder 6"/>
          <p:cNvSpPr>
            <a:spLocks noGrp="1"/>
          </p:cNvSpPr>
          <p:nvPr>
            <p:ph idx="1"/>
          </p:nvPr>
        </p:nvSpPr>
        <p:spPr/>
        <p:txBody>
          <a:bodyPr/>
          <a:lstStyle/>
          <a:p>
            <a:r>
              <a:rPr lang="en-US" dirty="0"/>
              <a:t>Give feedback to each other about the Helium bar. </a:t>
            </a:r>
          </a:p>
          <a:p>
            <a:r>
              <a:rPr lang="en-US" dirty="0"/>
              <a:t>Remember feedback is to help the other to learn and develop</a:t>
            </a:r>
          </a:p>
        </p:txBody>
      </p:sp>
      <p:sp>
        <p:nvSpPr>
          <p:cNvPr id="5" name="Slide Number Placeholder 4"/>
          <p:cNvSpPr>
            <a:spLocks noGrp="1"/>
          </p:cNvSpPr>
          <p:nvPr>
            <p:ph type="sldNum" sz="quarter" idx="12"/>
          </p:nvPr>
        </p:nvSpPr>
        <p:spPr/>
        <p:txBody>
          <a:bodyPr/>
          <a:lstStyle/>
          <a:p>
            <a:pPr>
              <a:defRPr/>
            </a:pPr>
            <a:fld id="{12FAF659-275B-F44B-BEEA-7A36CC415CA4}" type="slidenum">
              <a:rPr lang="en-US" smtClean="0"/>
              <a:pPr>
                <a:defRPr/>
              </a:pPr>
              <a:t>51</a:t>
            </a:fld>
            <a:endParaRPr lang="en-US"/>
          </a:p>
        </p:txBody>
      </p:sp>
    </p:spTree>
    <p:extLst>
      <p:ext uri="{BB962C8B-B14F-4D97-AF65-F5344CB8AC3E}">
        <p14:creationId xmlns:p14="http://schemas.microsoft.com/office/powerpoint/2010/main" val="405561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7D291E4-E9B5-4FA2-AF75-E557E8D6FD3A}"/>
              </a:ext>
            </a:extLst>
          </p:cNvPr>
          <p:cNvSpPr/>
          <p:nvPr/>
        </p:nvSpPr>
        <p:spPr>
          <a:xfrm>
            <a:off x="2697163" y="1520825"/>
            <a:ext cx="3703637" cy="1804988"/>
          </a:xfrm>
          <a:prstGeom prst="ellipse">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1">
                <a:solidFill>
                  <a:srgbClr val="00B050"/>
                </a:solidFill>
                <a:latin typeface="Arial Narrow" panose="020B0606020202030204" pitchFamily="34" charset="0"/>
              </a:rPr>
              <a:t>Team </a:t>
            </a:r>
            <a:br>
              <a:rPr lang="en-US" altLang="en-US" b="1">
                <a:solidFill>
                  <a:srgbClr val="00B050"/>
                </a:solidFill>
                <a:latin typeface="Arial Narrow" panose="020B0606020202030204" pitchFamily="34" charset="0"/>
              </a:rPr>
            </a:br>
            <a:r>
              <a:rPr lang="en-US" altLang="en-US" b="1">
                <a:solidFill>
                  <a:srgbClr val="00B050"/>
                </a:solidFill>
                <a:latin typeface="Arial Narrow" panose="020B0606020202030204" pitchFamily="34" charset="0"/>
              </a:rPr>
              <a:t>Leadership:</a:t>
            </a:r>
            <a:br>
              <a:rPr lang="en-US" altLang="en-US" b="1">
                <a:solidFill>
                  <a:srgbClr val="00B050"/>
                </a:solidFill>
                <a:latin typeface="Arial Narrow" panose="020B0606020202030204" pitchFamily="34" charset="0"/>
              </a:rPr>
            </a:br>
            <a:r>
              <a:rPr lang="en-US" altLang="en-US" b="1">
                <a:solidFill>
                  <a:srgbClr val="00B050"/>
                </a:solidFill>
                <a:latin typeface="Arial Narrow" panose="020B0606020202030204" pitchFamily="34" charset="0"/>
              </a:rPr>
              <a:t>building your</a:t>
            </a:r>
            <a:br>
              <a:rPr lang="en-US" altLang="en-US" b="1">
                <a:solidFill>
                  <a:srgbClr val="00B050"/>
                </a:solidFill>
                <a:latin typeface="Arial Narrow" panose="020B0606020202030204" pitchFamily="34" charset="0"/>
              </a:rPr>
            </a:br>
            <a:r>
              <a:rPr lang="en-US" altLang="en-US" b="1">
                <a:solidFill>
                  <a:srgbClr val="00B050"/>
                </a:solidFill>
                <a:latin typeface="Arial Narrow" panose="020B0606020202030204" pitchFamily="34" charset="0"/>
              </a:rPr>
              <a:t>team skills</a:t>
            </a:r>
            <a:endParaRPr lang="en-US" altLang="en-US" sz="1600" b="1">
              <a:solidFill>
                <a:srgbClr val="00B050"/>
              </a:solidFill>
              <a:latin typeface="Arial Narrow" panose="020B0606020202030204" pitchFamily="34" charset="0"/>
            </a:endParaRPr>
          </a:p>
        </p:txBody>
      </p:sp>
      <p:sp>
        <p:nvSpPr>
          <p:cNvPr id="9" name="Rectangle 2">
            <a:extLst>
              <a:ext uri="{FF2B5EF4-FFF2-40B4-BE49-F238E27FC236}">
                <a16:creationId xmlns:a16="http://schemas.microsoft.com/office/drawing/2014/main" id="{F4E976EE-6E34-40B9-AEDA-E618C33F2C65}"/>
              </a:ext>
            </a:extLst>
          </p:cNvPr>
          <p:cNvSpPr txBox="1">
            <a:spLocks noChangeArrowheads="1"/>
          </p:cNvSpPr>
          <p:nvPr/>
        </p:nvSpPr>
        <p:spPr>
          <a:xfrm>
            <a:off x="0" y="0"/>
            <a:ext cx="9144000" cy="911225"/>
          </a:xfrm>
          <a:prstGeom prst="rect">
            <a:avLst/>
          </a:prstGeom>
        </p:spPr>
        <p:txBody>
          <a:bodyPr/>
          <a:lstStyle/>
          <a:p>
            <a:pPr algn="ctr" eaLnBrk="0" hangingPunct="0">
              <a:defRPr/>
            </a:pPr>
            <a:r>
              <a:rPr lang="en-US" sz="4200" b="1" kern="0" dirty="0">
                <a:solidFill>
                  <a:srgbClr val="0070C0"/>
                </a:solidFill>
                <a:effectLst>
                  <a:outerShdw blurRad="38100" dist="38100" dir="2700000" algn="tl">
                    <a:srgbClr val="000000">
                      <a:alpha val="43137"/>
                    </a:srgbClr>
                  </a:outerShdw>
                </a:effectLst>
                <a:latin typeface="+mj-lt"/>
                <a:ea typeface="ＭＳ Ｐゴシック" pitchFamily="-1" charset="-128"/>
                <a:cs typeface="+mj-cs"/>
              </a:rPr>
              <a:t>Where are we in the course?</a:t>
            </a:r>
          </a:p>
        </p:txBody>
      </p:sp>
      <p:sp>
        <p:nvSpPr>
          <p:cNvPr id="11" name="Oval 4">
            <a:extLst>
              <a:ext uri="{FF2B5EF4-FFF2-40B4-BE49-F238E27FC236}">
                <a16:creationId xmlns:a16="http://schemas.microsoft.com/office/drawing/2014/main" id="{D2E2ECA4-17AC-497F-805B-66D3468664B0}"/>
              </a:ext>
            </a:extLst>
          </p:cNvPr>
          <p:cNvSpPr/>
          <p:nvPr/>
        </p:nvSpPr>
        <p:spPr>
          <a:xfrm rot="753718">
            <a:off x="5638800" y="2144713"/>
            <a:ext cx="3122613" cy="1982787"/>
          </a:xfrm>
          <a:prstGeom prst="ellipse">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tx1"/>
                </a:solidFill>
                <a:latin typeface="Arial Narrow" pitchFamily="34" charset="0"/>
              </a:defRPr>
            </a:lvl1pPr>
            <a:lvl2pPr marL="742950" indent="-285750">
              <a:defRPr sz="1600">
                <a:solidFill>
                  <a:schemeClr val="tx1"/>
                </a:solidFill>
                <a:latin typeface="Arial Narrow" pitchFamily="34" charset="0"/>
              </a:defRPr>
            </a:lvl2pPr>
            <a:lvl3pPr marL="1143000" indent="-228600">
              <a:defRPr sz="1600">
                <a:solidFill>
                  <a:schemeClr val="tx1"/>
                </a:solidFill>
                <a:latin typeface="Arial Narrow" pitchFamily="34" charset="0"/>
              </a:defRPr>
            </a:lvl3pPr>
            <a:lvl4pPr marL="1600200" indent="-228600">
              <a:defRPr sz="1600">
                <a:solidFill>
                  <a:schemeClr val="tx1"/>
                </a:solidFill>
                <a:latin typeface="Arial Narrow" pitchFamily="34" charset="0"/>
              </a:defRPr>
            </a:lvl4pPr>
            <a:lvl5pPr marL="2057400" indent="-228600">
              <a:defRPr sz="1600">
                <a:solidFill>
                  <a:schemeClr val="tx1"/>
                </a:solidFill>
                <a:latin typeface="Arial Narrow" pitchFamily="34" charset="0"/>
              </a:defRPr>
            </a:lvl5pPr>
            <a:lvl6pPr marL="2514600" indent="-228600" algn="ctr" eaLnBrk="0" fontAlgn="base" hangingPunct="0">
              <a:lnSpc>
                <a:spcPct val="90000"/>
              </a:lnSpc>
              <a:spcBef>
                <a:spcPct val="0"/>
              </a:spcBef>
              <a:spcAft>
                <a:spcPct val="0"/>
              </a:spcAft>
              <a:defRPr sz="1600">
                <a:solidFill>
                  <a:schemeClr val="tx1"/>
                </a:solidFill>
                <a:latin typeface="Arial Narrow" pitchFamily="34" charset="0"/>
              </a:defRPr>
            </a:lvl6pPr>
            <a:lvl7pPr marL="2971800" indent="-228600" algn="ctr" eaLnBrk="0" fontAlgn="base" hangingPunct="0">
              <a:lnSpc>
                <a:spcPct val="90000"/>
              </a:lnSpc>
              <a:spcBef>
                <a:spcPct val="0"/>
              </a:spcBef>
              <a:spcAft>
                <a:spcPct val="0"/>
              </a:spcAft>
              <a:defRPr sz="1600">
                <a:solidFill>
                  <a:schemeClr val="tx1"/>
                </a:solidFill>
                <a:latin typeface="Arial Narrow" pitchFamily="34" charset="0"/>
              </a:defRPr>
            </a:lvl7pPr>
            <a:lvl8pPr marL="3429000" indent="-228600" algn="ctr" eaLnBrk="0" fontAlgn="base" hangingPunct="0">
              <a:lnSpc>
                <a:spcPct val="90000"/>
              </a:lnSpc>
              <a:spcBef>
                <a:spcPct val="0"/>
              </a:spcBef>
              <a:spcAft>
                <a:spcPct val="0"/>
              </a:spcAft>
              <a:defRPr sz="1600">
                <a:solidFill>
                  <a:schemeClr val="tx1"/>
                </a:solidFill>
                <a:latin typeface="Arial Narrow" pitchFamily="34" charset="0"/>
              </a:defRPr>
            </a:lvl8pPr>
            <a:lvl9pPr marL="3886200" indent="-228600" algn="ctr" eaLnBrk="0" fontAlgn="base" hangingPunct="0">
              <a:lnSpc>
                <a:spcPct val="90000"/>
              </a:lnSpc>
              <a:spcBef>
                <a:spcPct val="0"/>
              </a:spcBef>
              <a:spcAft>
                <a:spcPct val="0"/>
              </a:spcAft>
              <a:defRPr sz="1600">
                <a:solidFill>
                  <a:schemeClr val="tx1"/>
                </a:solidFill>
                <a:latin typeface="Arial Narrow" pitchFamily="34" charset="0"/>
              </a:defRPr>
            </a:lvl9pPr>
          </a:lstStyle>
          <a:p>
            <a:pPr algn="ctr">
              <a:defRPr/>
            </a:pPr>
            <a:r>
              <a:rPr lang="en-US" altLang="en-US" sz="2400" b="1" dirty="0">
                <a:solidFill>
                  <a:srgbClr val="0070C0"/>
                </a:solidFill>
              </a:rPr>
              <a:t>Personal </a:t>
            </a:r>
            <a:br>
              <a:rPr lang="en-US" altLang="en-US" sz="2400" b="1" dirty="0">
                <a:solidFill>
                  <a:srgbClr val="0070C0"/>
                </a:solidFill>
              </a:rPr>
            </a:br>
            <a:r>
              <a:rPr lang="en-US" altLang="en-US" sz="2400" b="1" dirty="0">
                <a:solidFill>
                  <a:srgbClr val="0070C0"/>
                </a:solidFill>
              </a:rPr>
              <a:t> Development 2:</a:t>
            </a:r>
            <a:br>
              <a:rPr lang="en-US" altLang="en-US" sz="2400" b="1" dirty="0">
                <a:solidFill>
                  <a:srgbClr val="0070C0"/>
                </a:solidFill>
              </a:rPr>
            </a:br>
            <a:r>
              <a:rPr lang="en-US" altLang="en-US" sz="2400" b="1" dirty="0">
                <a:solidFill>
                  <a:srgbClr val="0070C0"/>
                </a:solidFill>
              </a:rPr>
              <a:t>about your future</a:t>
            </a:r>
          </a:p>
        </p:txBody>
      </p:sp>
      <p:sp>
        <p:nvSpPr>
          <p:cNvPr id="13" name="Oval 4">
            <a:extLst>
              <a:ext uri="{FF2B5EF4-FFF2-40B4-BE49-F238E27FC236}">
                <a16:creationId xmlns:a16="http://schemas.microsoft.com/office/drawing/2014/main" id="{0BC64C82-895D-498E-BDE9-A24D5702C949}"/>
              </a:ext>
            </a:extLst>
          </p:cNvPr>
          <p:cNvSpPr/>
          <p:nvPr/>
        </p:nvSpPr>
        <p:spPr>
          <a:xfrm rot="20702337">
            <a:off x="338138" y="2128838"/>
            <a:ext cx="3122612" cy="1982787"/>
          </a:xfrm>
          <a:prstGeom prst="ellipse">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tx1"/>
                </a:solidFill>
                <a:latin typeface="Arial Narrow" pitchFamily="34" charset="0"/>
              </a:defRPr>
            </a:lvl1pPr>
            <a:lvl2pPr marL="742950" indent="-285750">
              <a:defRPr sz="1600">
                <a:solidFill>
                  <a:schemeClr val="tx1"/>
                </a:solidFill>
                <a:latin typeface="Arial Narrow" pitchFamily="34" charset="0"/>
              </a:defRPr>
            </a:lvl2pPr>
            <a:lvl3pPr marL="1143000" indent="-228600">
              <a:defRPr sz="1600">
                <a:solidFill>
                  <a:schemeClr val="tx1"/>
                </a:solidFill>
                <a:latin typeface="Arial Narrow" pitchFamily="34" charset="0"/>
              </a:defRPr>
            </a:lvl3pPr>
            <a:lvl4pPr marL="1600200" indent="-228600">
              <a:defRPr sz="1600">
                <a:solidFill>
                  <a:schemeClr val="tx1"/>
                </a:solidFill>
                <a:latin typeface="Arial Narrow" pitchFamily="34" charset="0"/>
              </a:defRPr>
            </a:lvl4pPr>
            <a:lvl5pPr marL="2057400" indent="-228600">
              <a:defRPr sz="1600">
                <a:solidFill>
                  <a:schemeClr val="tx1"/>
                </a:solidFill>
                <a:latin typeface="Arial Narrow" pitchFamily="34" charset="0"/>
              </a:defRPr>
            </a:lvl5pPr>
            <a:lvl6pPr marL="2514600" indent="-228600" algn="ctr" eaLnBrk="0" fontAlgn="base" hangingPunct="0">
              <a:lnSpc>
                <a:spcPct val="90000"/>
              </a:lnSpc>
              <a:spcBef>
                <a:spcPct val="0"/>
              </a:spcBef>
              <a:spcAft>
                <a:spcPct val="0"/>
              </a:spcAft>
              <a:defRPr sz="1600">
                <a:solidFill>
                  <a:schemeClr val="tx1"/>
                </a:solidFill>
                <a:latin typeface="Arial Narrow" pitchFamily="34" charset="0"/>
              </a:defRPr>
            </a:lvl6pPr>
            <a:lvl7pPr marL="2971800" indent="-228600" algn="ctr" eaLnBrk="0" fontAlgn="base" hangingPunct="0">
              <a:lnSpc>
                <a:spcPct val="90000"/>
              </a:lnSpc>
              <a:spcBef>
                <a:spcPct val="0"/>
              </a:spcBef>
              <a:spcAft>
                <a:spcPct val="0"/>
              </a:spcAft>
              <a:defRPr sz="1600">
                <a:solidFill>
                  <a:schemeClr val="tx1"/>
                </a:solidFill>
                <a:latin typeface="Arial Narrow" pitchFamily="34" charset="0"/>
              </a:defRPr>
            </a:lvl7pPr>
            <a:lvl8pPr marL="3429000" indent="-228600" algn="ctr" eaLnBrk="0" fontAlgn="base" hangingPunct="0">
              <a:lnSpc>
                <a:spcPct val="90000"/>
              </a:lnSpc>
              <a:spcBef>
                <a:spcPct val="0"/>
              </a:spcBef>
              <a:spcAft>
                <a:spcPct val="0"/>
              </a:spcAft>
              <a:defRPr sz="1600">
                <a:solidFill>
                  <a:schemeClr val="tx1"/>
                </a:solidFill>
                <a:latin typeface="Arial Narrow" pitchFamily="34" charset="0"/>
              </a:defRPr>
            </a:lvl8pPr>
            <a:lvl9pPr marL="3886200" indent="-228600" algn="ctr" eaLnBrk="0" fontAlgn="base" hangingPunct="0">
              <a:lnSpc>
                <a:spcPct val="90000"/>
              </a:lnSpc>
              <a:spcBef>
                <a:spcPct val="0"/>
              </a:spcBef>
              <a:spcAft>
                <a:spcPct val="0"/>
              </a:spcAft>
              <a:defRPr sz="1600">
                <a:solidFill>
                  <a:schemeClr val="tx1"/>
                </a:solidFill>
                <a:latin typeface="Arial Narrow" pitchFamily="34" charset="0"/>
              </a:defRPr>
            </a:lvl9pPr>
          </a:lstStyle>
          <a:p>
            <a:pPr algn="ctr">
              <a:defRPr/>
            </a:pPr>
            <a:r>
              <a:rPr lang="en-US" altLang="en-US" sz="2400" b="1" dirty="0">
                <a:solidFill>
                  <a:srgbClr val="0070C0"/>
                </a:solidFill>
              </a:rPr>
              <a:t>Personal Development 1:</a:t>
            </a:r>
          </a:p>
          <a:p>
            <a:pPr algn="ctr">
              <a:defRPr/>
            </a:pPr>
            <a:r>
              <a:rPr lang="en-US" altLang="en-US" sz="2400" b="1" dirty="0">
                <a:solidFill>
                  <a:srgbClr val="0070C0"/>
                </a:solidFill>
              </a:rPr>
              <a:t>understanding yourself now</a:t>
            </a:r>
          </a:p>
        </p:txBody>
      </p:sp>
      <p:grpSp>
        <p:nvGrpSpPr>
          <p:cNvPr id="2" name="Group 31">
            <a:extLst>
              <a:ext uri="{FF2B5EF4-FFF2-40B4-BE49-F238E27FC236}">
                <a16:creationId xmlns:a16="http://schemas.microsoft.com/office/drawing/2014/main" id="{FB61A3D0-4548-41D1-9052-9CBBE831E6E8}"/>
              </a:ext>
            </a:extLst>
          </p:cNvPr>
          <p:cNvGrpSpPr>
            <a:grpSpLocks/>
          </p:cNvGrpSpPr>
          <p:nvPr/>
        </p:nvGrpSpPr>
        <p:grpSpPr bwMode="auto">
          <a:xfrm>
            <a:off x="5049838" y="2590800"/>
            <a:ext cx="2112962" cy="3213100"/>
            <a:chOff x="5050192" y="2590801"/>
            <a:chExt cx="2112608" cy="3213315"/>
          </a:xfrm>
        </p:grpSpPr>
        <p:sp>
          <p:nvSpPr>
            <p:cNvPr id="17" name="TextBox 16">
              <a:extLst>
                <a:ext uri="{FF2B5EF4-FFF2-40B4-BE49-F238E27FC236}">
                  <a16:creationId xmlns:a16="http://schemas.microsoft.com/office/drawing/2014/main" id="{CAF27CBF-CAAA-4DEA-A36C-066E918A2195}"/>
                </a:ext>
              </a:extLst>
            </p:cNvPr>
            <p:cNvSpPr txBox="1">
              <a:spLocks noChangeArrowheads="1"/>
            </p:cNvSpPr>
            <p:nvPr/>
          </p:nvSpPr>
          <p:spPr bwMode="auto">
            <a:xfrm>
              <a:off x="5050192" y="4480677"/>
              <a:ext cx="2112608" cy="1323439"/>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Using your new knowledge of you and team, set your goals</a:t>
              </a:r>
            </a:p>
          </p:txBody>
        </p:sp>
        <p:cxnSp>
          <p:nvCxnSpPr>
            <p:cNvPr id="19" name="Straight Arrow Connector 18">
              <a:extLst>
                <a:ext uri="{FF2B5EF4-FFF2-40B4-BE49-F238E27FC236}">
                  <a16:creationId xmlns:a16="http://schemas.microsoft.com/office/drawing/2014/main" id="{5445C664-A118-4B01-9DF1-B52E8246A30A}"/>
                </a:ext>
              </a:extLst>
            </p:cNvPr>
            <p:cNvCxnSpPr>
              <a:stCxn id="17" idx="0"/>
            </p:cNvCxnSpPr>
            <p:nvPr/>
          </p:nvCxnSpPr>
          <p:spPr bwMode="auto">
            <a:xfrm flipV="1">
              <a:off x="6107290" y="2590801"/>
              <a:ext cx="0" cy="1889251"/>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11F099B-0D54-4B35-8FAB-34EB2EA51FC5}"/>
              </a:ext>
            </a:extLst>
          </p:cNvPr>
          <p:cNvSpPr txBox="1">
            <a:spLocks noChangeArrowheads="1"/>
          </p:cNvSpPr>
          <p:nvPr/>
        </p:nvSpPr>
        <p:spPr bwMode="auto">
          <a:xfrm>
            <a:off x="404813" y="1520825"/>
            <a:ext cx="2220912" cy="40005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About four weeks</a:t>
            </a:r>
          </a:p>
        </p:txBody>
      </p:sp>
      <p:sp>
        <p:nvSpPr>
          <p:cNvPr id="12" name="TextBox 11">
            <a:extLst>
              <a:ext uri="{FF2B5EF4-FFF2-40B4-BE49-F238E27FC236}">
                <a16:creationId xmlns:a16="http://schemas.microsoft.com/office/drawing/2014/main" id="{2ECB1648-913A-4507-872C-015955FCB8C2}"/>
              </a:ext>
            </a:extLst>
          </p:cNvPr>
          <p:cNvSpPr txBox="1">
            <a:spLocks noChangeArrowheads="1"/>
          </p:cNvSpPr>
          <p:nvPr/>
        </p:nvSpPr>
        <p:spPr bwMode="auto">
          <a:xfrm>
            <a:off x="6400800" y="1520825"/>
            <a:ext cx="2220913" cy="40005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About four weeks</a:t>
            </a:r>
          </a:p>
        </p:txBody>
      </p:sp>
      <p:sp>
        <p:nvSpPr>
          <p:cNvPr id="14" name="TextBox 13">
            <a:extLst>
              <a:ext uri="{FF2B5EF4-FFF2-40B4-BE49-F238E27FC236}">
                <a16:creationId xmlns:a16="http://schemas.microsoft.com/office/drawing/2014/main" id="{55BFD4E5-D8A5-4994-B362-85A7AA735C97}"/>
              </a:ext>
            </a:extLst>
          </p:cNvPr>
          <p:cNvSpPr txBox="1">
            <a:spLocks noChangeArrowheads="1"/>
          </p:cNvSpPr>
          <p:nvPr/>
        </p:nvSpPr>
        <p:spPr bwMode="auto">
          <a:xfrm>
            <a:off x="3438525" y="952500"/>
            <a:ext cx="2220913" cy="40005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About six weeks</a:t>
            </a:r>
          </a:p>
        </p:txBody>
      </p:sp>
      <p:grpSp>
        <p:nvGrpSpPr>
          <p:cNvPr id="3" name="Group 27">
            <a:extLst>
              <a:ext uri="{FF2B5EF4-FFF2-40B4-BE49-F238E27FC236}">
                <a16:creationId xmlns:a16="http://schemas.microsoft.com/office/drawing/2014/main" id="{14544B5C-CBF0-4A52-85BD-4F7254595D57}"/>
              </a:ext>
            </a:extLst>
          </p:cNvPr>
          <p:cNvGrpSpPr>
            <a:grpSpLocks/>
          </p:cNvGrpSpPr>
          <p:nvPr/>
        </p:nvGrpSpPr>
        <p:grpSpPr bwMode="auto">
          <a:xfrm>
            <a:off x="2122488" y="2743200"/>
            <a:ext cx="2220912" cy="3022600"/>
            <a:chOff x="2121792" y="2743200"/>
            <a:chExt cx="2221608" cy="3022817"/>
          </a:xfrm>
        </p:grpSpPr>
        <p:sp>
          <p:nvSpPr>
            <p:cNvPr id="6" name="TextBox 5">
              <a:extLst>
                <a:ext uri="{FF2B5EF4-FFF2-40B4-BE49-F238E27FC236}">
                  <a16:creationId xmlns:a16="http://schemas.microsoft.com/office/drawing/2014/main" id="{F2F1296F-34D3-4CA3-8302-BAB6E963F605}"/>
                </a:ext>
              </a:extLst>
            </p:cNvPr>
            <p:cNvSpPr txBox="1">
              <a:spLocks noChangeArrowheads="1"/>
            </p:cNvSpPr>
            <p:nvPr/>
          </p:nvSpPr>
          <p:spPr bwMode="auto">
            <a:xfrm>
              <a:off x="2121792" y="4442578"/>
              <a:ext cx="2221608" cy="1323439"/>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Understanding how you interact with individuals and groups</a:t>
              </a:r>
            </a:p>
          </p:txBody>
        </p:sp>
        <p:cxnSp>
          <p:nvCxnSpPr>
            <p:cNvPr id="8" name="Straight Arrow Connector 7">
              <a:extLst>
                <a:ext uri="{FF2B5EF4-FFF2-40B4-BE49-F238E27FC236}">
                  <a16:creationId xmlns:a16="http://schemas.microsoft.com/office/drawing/2014/main" id="{797D617B-A9A0-4474-9CCC-C7909E910D35}"/>
                </a:ext>
              </a:extLst>
            </p:cNvPr>
            <p:cNvCxnSpPr>
              <a:stCxn id="6" idx="0"/>
            </p:cNvCxnSpPr>
            <p:nvPr/>
          </p:nvCxnSpPr>
          <p:spPr bwMode="auto">
            <a:xfrm flipV="1">
              <a:off x="3233390" y="2743200"/>
              <a:ext cx="6352" cy="1698747"/>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BB99B66-86FD-4314-9E73-78F8004D2E7D}"/>
              </a:ext>
            </a:extLst>
          </p:cNvPr>
          <p:cNvGrpSpPr/>
          <p:nvPr/>
        </p:nvGrpSpPr>
        <p:grpSpPr>
          <a:xfrm>
            <a:off x="819963" y="3136106"/>
            <a:ext cx="2318387" cy="2423964"/>
            <a:chOff x="819963" y="3136106"/>
            <a:chExt cx="2318387" cy="2423964"/>
          </a:xfrm>
        </p:grpSpPr>
        <p:cxnSp>
          <p:nvCxnSpPr>
            <p:cNvPr id="16" name="Straight Arrow Connector 15">
              <a:extLst>
                <a:ext uri="{FF2B5EF4-FFF2-40B4-BE49-F238E27FC236}">
                  <a16:creationId xmlns:a16="http://schemas.microsoft.com/office/drawing/2014/main" id="{A139AEAB-3DCA-40B5-8E9F-4EAEFD0ADE03}"/>
                </a:ext>
              </a:extLst>
            </p:cNvPr>
            <p:cNvCxnSpPr>
              <a:cxnSpLocks/>
              <a:stCxn id="18" idx="0"/>
            </p:cNvCxnSpPr>
            <p:nvPr/>
          </p:nvCxnSpPr>
          <p:spPr>
            <a:xfrm flipV="1">
              <a:off x="1436189" y="3136106"/>
              <a:ext cx="1702161" cy="1962299"/>
            </a:xfrm>
            <a:prstGeom prst="straightConnector1">
              <a:avLst/>
            </a:prstGeom>
            <a:ln w="66675">
              <a:solidFill>
                <a:srgbClr val="FF0000">
                  <a:alpha val="87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75F426-243D-4EC8-8AA6-23ED6BA3EA51}"/>
                </a:ext>
              </a:extLst>
            </p:cNvPr>
            <p:cNvSpPr txBox="1"/>
            <p:nvPr/>
          </p:nvSpPr>
          <p:spPr>
            <a:xfrm>
              <a:off x="819963" y="5098405"/>
              <a:ext cx="1232452" cy="4616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Class 4</a:t>
              </a:r>
            </a:p>
          </p:txBody>
        </p:sp>
      </p:grpSp>
    </p:spTree>
    <p:extLst>
      <p:ext uri="{BB962C8B-B14F-4D97-AF65-F5344CB8AC3E}">
        <p14:creationId xmlns:p14="http://schemas.microsoft.com/office/powerpoint/2010/main" val="23804018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8A580285-0688-41AE-B559-95CA5A8DCE38}"/>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fld id="{C306DFB5-3A50-4198-966B-E1B3E28D7E5F}" type="slidenum">
              <a:rPr lang="en-US" altLang="en-US" sz="1400" b="1"/>
              <a:pPr algn="ctr" eaLnBrk="1" hangingPunct="1"/>
              <a:t>7</a:t>
            </a:fld>
            <a:endParaRPr lang="en-US" altLang="en-US" sz="1400" b="1"/>
          </a:p>
        </p:txBody>
      </p:sp>
      <p:sp>
        <p:nvSpPr>
          <p:cNvPr id="4099" name="Rectangle 2">
            <a:extLst>
              <a:ext uri="{FF2B5EF4-FFF2-40B4-BE49-F238E27FC236}">
                <a16:creationId xmlns:a16="http://schemas.microsoft.com/office/drawing/2014/main" id="{7D681647-CEAC-4292-8C35-EB7A7AFCD5C0}"/>
              </a:ext>
            </a:extLst>
          </p:cNvPr>
          <p:cNvSpPr>
            <a:spLocks noGrp="1" noChangeArrowheads="1"/>
          </p:cNvSpPr>
          <p:nvPr>
            <p:ph type="title"/>
          </p:nvPr>
        </p:nvSpPr>
        <p:spPr>
          <a:xfrm>
            <a:off x="381000" y="0"/>
            <a:ext cx="8610600" cy="914400"/>
          </a:xfrm>
        </p:spPr>
        <p:txBody>
          <a:bodyPr/>
          <a:lstStyle/>
          <a:p>
            <a:pPr algn="l">
              <a:defRPr/>
            </a:pPr>
            <a:r>
              <a:rPr lang="en-US" b="1" dirty="0">
                <a:solidFill>
                  <a:srgbClr val="0000CC"/>
                </a:solidFill>
                <a:effectLst>
                  <a:outerShdw blurRad="38100" dist="38100" dir="2700000" algn="tl">
                    <a:srgbClr val="000000">
                      <a:alpha val="43137"/>
                    </a:srgbClr>
                  </a:outerShdw>
                </a:effectLst>
                <a:ea typeface="+mj-ea"/>
              </a:rPr>
              <a:t> Assignments ready for class:</a:t>
            </a:r>
          </a:p>
        </p:txBody>
      </p:sp>
      <p:sp>
        <p:nvSpPr>
          <p:cNvPr id="147459" name="Rectangle 3">
            <a:extLst>
              <a:ext uri="{FF2B5EF4-FFF2-40B4-BE49-F238E27FC236}">
                <a16:creationId xmlns:a16="http://schemas.microsoft.com/office/drawing/2014/main" id="{C477B374-A0BC-4BDA-BDC1-ECEA95EF5BC1}"/>
              </a:ext>
            </a:extLst>
          </p:cNvPr>
          <p:cNvSpPr>
            <a:spLocks noGrp="1" noChangeArrowheads="1"/>
          </p:cNvSpPr>
          <p:nvPr>
            <p:ph type="body" idx="1"/>
          </p:nvPr>
        </p:nvSpPr>
        <p:spPr>
          <a:xfrm>
            <a:off x="152400" y="838200"/>
            <a:ext cx="8839200" cy="5410200"/>
          </a:xfrm>
        </p:spPr>
        <p:txBody>
          <a:bodyPr/>
          <a:lstStyle/>
          <a:p>
            <a:pPr marL="514350" lvl="1" indent="-514350">
              <a:buFontTx/>
              <a:buAutoNum type="arabicPeriod"/>
            </a:pPr>
            <a:r>
              <a:rPr lang="en-US" altLang="en-US" b="1" dirty="0">
                <a:solidFill>
                  <a:srgbClr val="0000CC"/>
                </a:solidFill>
              </a:rPr>
              <a:t>Watch </a:t>
            </a:r>
            <a:r>
              <a:rPr lang="en-US" altLang="en-US" b="1" dirty="0">
                <a:solidFill>
                  <a:srgbClr val="0000CC"/>
                </a:solidFill>
                <a:hlinkClick r:id="rId3"/>
              </a:rPr>
              <a:t>SINEK video</a:t>
            </a:r>
            <a:r>
              <a:rPr lang="en-US" altLang="en-US" b="1" dirty="0">
                <a:solidFill>
                  <a:srgbClr val="0000CC"/>
                </a:solidFill>
              </a:rPr>
              <a:t>; quick quiz next class</a:t>
            </a:r>
          </a:p>
          <a:p>
            <a:pPr marL="514350" lvl="1" indent="-514350">
              <a:buFontTx/>
              <a:buAutoNum type="arabicPeriod"/>
            </a:pPr>
            <a:r>
              <a:rPr lang="en-US" altLang="en-US" b="1" dirty="0">
                <a:solidFill>
                  <a:srgbClr val="0000CC"/>
                </a:solidFill>
              </a:rPr>
              <a:t>Create a communication channel for your learning group </a:t>
            </a:r>
            <a:r>
              <a:rPr lang="en-US" altLang="en-US" sz="2000" b="1" dirty="0">
                <a:solidFill>
                  <a:srgbClr val="0000CC"/>
                </a:solidFill>
              </a:rPr>
              <a:t>(WhatsApp?)</a:t>
            </a:r>
          </a:p>
          <a:p>
            <a:pPr marL="914400" lvl="2" indent="-514350">
              <a:buFontTx/>
              <a:buAutoNum type="alphaLcPeriod"/>
            </a:pPr>
            <a:r>
              <a:rPr lang="en-US" altLang="en-US" b="1" dirty="0">
                <a:solidFill>
                  <a:srgbClr val="0000CC"/>
                </a:solidFill>
              </a:rPr>
              <a:t>Organize your first learning group meeting to get to know one another better</a:t>
            </a:r>
          </a:p>
          <a:p>
            <a:pPr marL="914400" lvl="2" indent="-514350">
              <a:buFont typeface="+mj-lt"/>
              <a:buAutoNum type="alphaLcPeriod"/>
            </a:pPr>
            <a:r>
              <a:rPr lang="en-US" altLang="en-US" b="1" dirty="0">
                <a:solidFill>
                  <a:srgbClr val="0000CC"/>
                </a:solidFill>
              </a:rPr>
              <a:t>Create a poster =&gt; Who are we as a group? Different personality types, nationalities, mother tongues and male/female. Create a name (or identity) for your group. Ready to present for next class.</a:t>
            </a:r>
          </a:p>
          <a:p>
            <a:pPr marL="514350" lvl="1" indent="-514350">
              <a:buFont typeface="+mj-lt"/>
              <a:buAutoNum type="arabicPeriod"/>
            </a:pPr>
            <a:r>
              <a:rPr lang="en-US" altLang="en-US" sz="3200" b="1" dirty="0">
                <a:solidFill>
                  <a:srgbClr val="0000CC"/>
                </a:solidFill>
              </a:rPr>
              <a:t>Personal tasks</a:t>
            </a:r>
            <a:r>
              <a:rPr lang="en-US" altLang="en-US" b="1" dirty="0">
                <a:solidFill>
                  <a:srgbClr val="0000CC"/>
                </a:solidFill>
              </a:rPr>
              <a:t> assignment in </a:t>
            </a:r>
            <a:r>
              <a:rPr lang="en-US" altLang="en-US" b="1" dirty="0" err="1">
                <a:solidFill>
                  <a:srgbClr val="0000CC"/>
                </a:solidFill>
              </a:rPr>
              <a:t>moodle</a:t>
            </a:r>
            <a:r>
              <a:rPr lang="en-US" altLang="en-US" sz="3200" b="1" dirty="0">
                <a:solidFill>
                  <a:srgbClr val="0000CC"/>
                </a:solidFill>
              </a:rPr>
              <a:t>:</a:t>
            </a:r>
          </a:p>
          <a:p>
            <a:pPr marL="1363663" lvl="2" indent="-742950">
              <a:buFont typeface="+mj-lt"/>
              <a:buAutoNum type="alphaLcParenR"/>
            </a:pPr>
            <a:r>
              <a:rPr lang="en-US" altLang="en-US" b="1" dirty="0">
                <a:solidFill>
                  <a:srgbClr val="0000CC"/>
                </a:solidFill>
              </a:rPr>
              <a:t>Your personal development plan for the course. Take into account the data from your individual EQ and personality self assessments and your knowledge about culture.</a:t>
            </a:r>
            <a:endParaRPr lang="en-US" altLang="en-US" sz="2800" b="1" dirty="0">
              <a:solidFill>
                <a:srgbClr val="0000CC"/>
              </a:solidFill>
            </a:endParaRPr>
          </a:p>
          <a:p>
            <a:pPr marL="220663" lvl="1" indent="0">
              <a:buNone/>
            </a:pPr>
            <a:endParaRPr lang="en-US" altLang="en-US" sz="2400" b="1" dirty="0">
              <a:solidFill>
                <a:srgbClr val="0000CC"/>
              </a:solidFill>
            </a:endParaRPr>
          </a:p>
        </p:txBody>
      </p:sp>
    </p:spTree>
    <p:extLst>
      <p:ext uri="{BB962C8B-B14F-4D97-AF65-F5344CB8AC3E}">
        <p14:creationId xmlns:p14="http://schemas.microsoft.com/office/powerpoint/2010/main" val="15072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wipe(up)">
                                      <p:cBhvr>
                                        <p:cTn id="7" dur="1000"/>
                                        <p:tgtEl>
                                          <p:spTgt spid="147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7459">
                                            <p:txEl>
                                              <p:pRg st="1" end="1"/>
                                            </p:txEl>
                                          </p:spTgt>
                                        </p:tgtEl>
                                        <p:attrNameLst>
                                          <p:attrName>style.visibility</p:attrName>
                                        </p:attrNameLst>
                                      </p:cBhvr>
                                      <p:to>
                                        <p:strVal val="visible"/>
                                      </p:to>
                                    </p:set>
                                    <p:animEffect transition="in" filter="wipe(up)">
                                      <p:cBhvr>
                                        <p:cTn id="12" dur="1000"/>
                                        <p:tgtEl>
                                          <p:spTgt spid="147459">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47459">
                                            <p:txEl>
                                              <p:pRg st="2" end="2"/>
                                            </p:txEl>
                                          </p:spTgt>
                                        </p:tgtEl>
                                        <p:attrNameLst>
                                          <p:attrName>style.visibility</p:attrName>
                                        </p:attrNameLst>
                                      </p:cBhvr>
                                      <p:to>
                                        <p:strVal val="visible"/>
                                      </p:to>
                                    </p:set>
                                    <p:animEffect transition="in" filter="wipe(up)">
                                      <p:cBhvr>
                                        <p:cTn id="15" dur="1000"/>
                                        <p:tgtEl>
                                          <p:spTgt spid="147459">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47459">
                                            <p:txEl>
                                              <p:pRg st="3" end="3"/>
                                            </p:txEl>
                                          </p:spTgt>
                                        </p:tgtEl>
                                        <p:attrNameLst>
                                          <p:attrName>style.visibility</p:attrName>
                                        </p:attrNameLst>
                                      </p:cBhvr>
                                      <p:to>
                                        <p:strVal val="visible"/>
                                      </p:to>
                                    </p:set>
                                    <p:animEffect transition="in" filter="wipe(up)">
                                      <p:cBhvr>
                                        <p:cTn id="18" dur="1000"/>
                                        <p:tgtEl>
                                          <p:spTgt spid="147459">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47459">
                                            <p:txEl>
                                              <p:pRg st="4" end="4"/>
                                            </p:txEl>
                                          </p:spTgt>
                                        </p:tgtEl>
                                        <p:attrNameLst>
                                          <p:attrName>style.visibility</p:attrName>
                                        </p:attrNameLst>
                                      </p:cBhvr>
                                      <p:to>
                                        <p:strVal val="visible"/>
                                      </p:to>
                                    </p:set>
                                    <p:animEffect transition="in" filter="wipe(up)">
                                      <p:cBhvr>
                                        <p:cTn id="21" dur="1000"/>
                                        <p:tgtEl>
                                          <p:spTgt spid="147459">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47459">
                                            <p:txEl>
                                              <p:pRg st="5" end="5"/>
                                            </p:txEl>
                                          </p:spTgt>
                                        </p:tgtEl>
                                        <p:attrNameLst>
                                          <p:attrName>style.visibility</p:attrName>
                                        </p:attrNameLst>
                                      </p:cBhvr>
                                      <p:to>
                                        <p:strVal val="visible"/>
                                      </p:to>
                                    </p:set>
                                    <p:animEffect transition="in" filter="wipe(up)">
                                      <p:cBhvr>
                                        <p:cTn id="24" dur="1000"/>
                                        <p:tgtEl>
                                          <p:spTgt spid="147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9CB68D0-F38F-46C3-AACC-DC1364F50BB6}"/>
              </a:ext>
            </a:extLst>
          </p:cNvPr>
          <p:cNvSpPr txBox="1">
            <a:spLocks noChangeArrowheads="1"/>
          </p:cNvSpPr>
          <p:nvPr/>
        </p:nvSpPr>
        <p:spPr>
          <a:xfrm>
            <a:off x="1143000" y="-42227"/>
            <a:ext cx="7162800" cy="347027"/>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b="1" kern="0" dirty="0">
                <a:solidFill>
                  <a:srgbClr val="0000CC"/>
                </a:solidFill>
                <a:effectLst>
                  <a:outerShdw blurRad="38100" dist="38100" dir="2700000" algn="tl">
                    <a:srgbClr val="000000">
                      <a:alpha val="43137"/>
                    </a:srgbClr>
                  </a:outerShdw>
                </a:effectLst>
                <a:ea typeface="+mj-ea"/>
              </a:rPr>
              <a:t>Learning Group 1-4</a:t>
            </a:r>
          </a:p>
        </p:txBody>
      </p:sp>
      <p:sp>
        <p:nvSpPr>
          <p:cNvPr id="9" name="Rectangle 2">
            <a:extLst>
              <a:ext uri="{FF2B5EF4-FFF2-40B4-BE49-F238E27FC236}">
                <a16:creationId xmlns:a16="http://schemas.microsoft.com/office/drawing/2014/main" id="{F6BAB8BA-20F5-475E-90ED-3AFDAB21FA12}"/>
              </a:ext>
            </a:extLst>
          </p:cNvPr>
          <p:cNvSpPr txBox="1">
            <a:spLocks noChangeArrowheads="1"/>
          </p:cNvSpPr>
          <p:nvPr/>
        </p:nvSpPr>
        <p:spPr>
          <a:xfrm>
            <a:off x="2757139" y="6019800"/>
            <a:ext cx="3782122" cy="533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endParaRPr lang="en-US" sz="2400" b="1" kern="0" dirty="0">
              <a:solidFill>
                <a:srgbClr val="0000CC"/>
              </a:solidFill>
              <a:effectLst>
                <a:outerShdw blurRad="38100" dist="38100" dir="2700000" algn="tl">
                  <a:srgbClr val="000000">
                    <a:alpha val="43137"/>
                  </a:srgbClr>
                </a:outerShdw>
              </a:effectLst>
              <a:ea typeface="+mj-ea"/>
            </a:endParaRPr>
          </a:p>
        </p:txBody>
      </p:sp>
      <p:graphicFrame>
        <p:nvGraphicFramePr>
          <p:cNvPr id="4" name="Table 3">
            <a:extLst>
              <a:ext uri="{FF2B5EF4-FFF2-40B4-BE49-F238E27FC236}">
                <a16:creationId xmlns:a16="http://schemas.microsoft.com/office/drawing/2014/main" id="{56E66EA0-96DC-BF76-9E17-C0F89454F4E3}"/>
              </a:ext>
            </a:extLst>
          </p:cNvPr>
          <p:cNvGraphicFramePr>
            <a:graphicFrameLocks noGrp="1"/>
          </p:cNvGraphicFramePr>
          <p:nvPr>
            <p:extLst>
              <p:ext uri="{D42A27DB-BD31-4B8C-83A1-F6EECF244321}">
                <p14:modId xmlns:p14="http://schemas.microsoft.com/office/powerpoint/2010/main" val="78735581"/>
              </p:ext>
            </p:extLst>
          </p:nvPr>
        </p:nvGraphicFramePr>
        <p:xfrm>
          <a:off x="457200" y="805815"/>
          <a:ext cx="8382000" cy="5716905"/>
        </p:xfrm>
        <a:graphic>
          <a:graphicData uri="http://schemas.openxmlformats.org/drawingml/2006/table">
            <a:tbl>
              <a:tblPr>
                <a:tableStyleId>{5C22544A-7EE6-4342-B048-85BDC9FD1C3A}</a:tableStyleId>
              </a:tblPr>
              <a:tblGrid>
                <a:gridCol w="841683">
                  <a:extLst>
                    <a:ext uri="{9D8B030D-6E8A-4147-A177-3AD203B41FA5}">
                      <a16:colId xmlns:a16="http://schemas.microsoft.com/office/drawing/2014/main" val="3756802863"/>
                    </a:ext>
                  </a:extLst>
                </a:gridCol>
                <a:gridCol w="1509631">
                  <a:extLst>
                    <a:ext uri="{9D8B030D-6E8A-4147-A177-3AD203B41FA5}">
                      <a16:colId xmlns:a16="http://schemas.microsoft.com/office/drawing/2014/main" val="356401950"/>
                    </a:ext>
                  </a:extLst>
                </a:gridCol>
                <a:gridCol w="1654556">
                  <a:extLst>
                    <a:ext uri="{9D8B030D-6E8A-4147-A177-3AD203B41FA5}">
                      <a16:colId xmlns:a16="http://schemas.microsoft.com/office/drawing/2014/main" val="2634654376"/>
                    </a:ext>
                  </a:extLst>
                </a:gridCol>
                <a:gridCol w="4376130">
                  <a:extLst>
                    <a:ext uri="{9D8B030D-6E8A-4147-A177-3AD203B41FA5}">
                      <a16:colId xmlns:a16="http://schemas.microsoft.com/office/drawing/2014/main" val="4241144391"/>
                    </a:ext>
                  </a:extLst>
                </a:gridCol>
              </a:tblGrid>
              <a:tr h="505423">
                <a:tc>
                  <a:txBody>
                    <a:bodyPr/>
                    <a:lstStyle/>
                    <a:p>
                      <a:pPr algn="ctr" fontAlgn="b"/>
                      <a:r>
                        <a:rPr lang="en-GB" sz="1200" b="1" u="none" strike="noStrike" dirty="0">
                          <a:effectLst/>
                        </a:rPr>
                        <a:t>Group # </a:t>
                      </a:r>
                      <a:endParaRPr lang="en-GB"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200" b="1" u="none" strike="noStrike" dirty="0">
                          <a:effectLst/>
                        </a:rPr>
                        <a:t> Learning</a:t>
                      </a:r>
                    </a:p>
                    <a:p>
                      <a:pPr algn="ctr" fontAlgn="b"/>
                      <a:r>
                        <a:rPr lang="en-GB" sz="1200" b="1" u="none" strike="noStrike" dirty="0">
                          <a:effectLst/>
                        </a:rPr>
                        <a:t>Group </a:t>
                      </a:r>
                    </a:p>
                    <a:p>
                      <a:pPr algn="ctr" fontAlgn="b"/>
                      <a:r>
                        <a:rPr lang="en-GB" sz="1200" b="1" u="none" strike="noStrike" dirty="0">
                          <a:effectLst/>
                        </a:rPr>
                        <a:t>Name</a:t>
                      </a:r>
                      <a:endParaRPr lang="en-GB"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200" b="1" i="0" u="none" strike="noStrike" dirty="0">
                          <a:solidFill>
                            <a:srgbClr val="000000"/>
                          </a:solidFill>
                          <a:effectLst/>
                          <a:latin typeface="Calibri" panose="020F0502020204030204" pitchFamily="34" charset="0"/>
                        </a:rPr>
                        <a:t>Members names</a:t>
                      </a:r>
                    </a:p>
                  </a:txBody>
                  <a:tcPr marL="9525" marR="9525" marT="9525" marB="0" anchor="ctr"/>
                </a:tc>
                <a:tc>
                  <a:txBody>
                    <a:bodyPr/>
                    <a:lstStyle/>
                    <a:p>
                      <a:pPr algn="ctr" fontAlgn="b"/>
                      <a:r>
                        <a:rPr lang="en-GB" sz="1200" b="1" i="0" u="none" strike="noStrike" dirty="0">
                          <a:solidFill>
                            <a:srgbClr val="000000"/>
                          </a:solidFill>
                          <a:effectLst/>
                          <a:latin typeface="Calibri" panose="020F0502020204030204" pitchFamily="34" charset="0"/>
                        </a:rPr>
                        <a:t>Group culture, level of Diversity, Mother tongue, culture, MBTI, gender</a:t>
                      </a:r>
                    </a:p>
                  </a:txBody>
                  <a:tcPr marL="9525" marR="9525" marT="9525" marB="0" anchor="ctr"/>
                </a:tc>
                <a:extLst>
                  <a:ext uri="{0D108BD9-81ED-4DB2-BD59-A6C34878D82A}">
                    <a16:rowId xmlns:a16="http://schemas.microsoft.com/office/drawing/2014/main" val="1090307455"/>
                  </a:ext>
                </a:extLst>
              </a:tr>
              <a:tr h="505423">
                <a:tc>
                  <a:txBody>
                    <a:bodyPr/>
                    <a:lstStyle/>
                    <a:p>
                      <a:pPr algn="ctr" fontAlgn="b"/>
                      <a:r>
                        <a:rPr lang="en-FR" sz="1400" u="none" strike="noStrike" dirty="0">
                          <a:effectLst/>
                        </a:rPr>
                        <a:t>1</a:t>
                      </a:r>
                      <a:endParaRPr lang="en-FR"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FR" sz="14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8458113"/>
                  </a:ext>
                </a:extLst>
              </a:tr>
              <a:tr h="505423">
                <a:tc>
                  <a:txBody>
                    <a:bodyPr/>
                    <a:lstStyle/>
                    <a:p>
                      <a:pPr algn="ctr" fontAlgn="b"/>
                      <a:r>
                        <a:rPr lang="en-FR" sz="1400" u="none" strike="noStrike" dirty="0">
                          <a:effectLst/>
                        </a:rPr>
                        <a:t>2</a:t>
                      </a:r>
                      <a:endParaRPr lang="en-FR"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FR" sz="14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9486526"/>
                  </a:ext>
                </a:extLst>
              </a:tr>
              <a:tr h="505423">
                <a:tc>
                  <a:txBody>
                    <a:bodyPr/>
                    <a:lstStyle/>
                    <a:p>
                      <a:pPr algn="ctr" fontAlgn="b"/>
                      <a:r>
                        <a:rPr lang="en-FR" sz="1400" u="none" strike="noStrike" dirty="0">
                          <a:effectLst/>
                        </a:rPr>
                        <a:t>3</a:t>
                      </a:r>
                      <a:endParaRPr lang="en-FR"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FR" sz="14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3587171"/>
                  </a:ext>
                </a:extLst>
              </a:tr>
              <a:tr h="505423">
                <a:tc>
                  <a:txBody>
                    <a:bodyPr/>
                    <a:lstStyle/>
                    <a:p>
                      <a:pPr algn="ctr" fontAlgn="b"/>
                      <a:r>
                        <a:rPr lang="en-FR" sz="1400" u="none" strike="noStrike" dirty="0">
                          <a:effectLst/>
                        </a:rPr>
                        <a:t>4</a:t>
                      </a:r>
                      <a:endParaRPr lang="en-FR"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FR" sz="14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5917413"/>
                  </a:ext>
                </a:extLst>
              </a:tr>
            </a:tbl>
          </a:graphicData>
        </a:graphic>
      </p:graphicFrame>
    </p:spTree>
    <p:extLst>
      <p:ext uri="{BB962C8B-B14F-4D97-AF65-F5344CB8AC3E}">
        <p14:creationId xmlns:p14="http://schemas.microsoft.com/office/powerpoint/2010/main" val="143668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00E5-AFDD-1C45-476E-3771A7E5A0C9}"/>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699D7C96-1776-ACD5-D4DC-3FD8A964C0A3}"/>
              </a:ext>
            </a:extLst>
          </p:cNvPr>
          <p:cNvSpPr txBox="1">
            <a:spLocks noChangeArrowheads="1"/>
          </p:cNvSpPr>
          <p:nvPr/>
        </p:nvSpPr>
        <p:spPr>
          <a:xfrm>
            <a:off x="1143000" y="-42227"/>
            <a:ext cx="7162800" cy="347027"/>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b="1" kern="0" dirty="0">
                <a:solidFill>
                  <a:srgbClr val="0000CC"/>
                </a:solidFill>
                <a:effectLst>
                  <a:outerShdw blurRad="38100" dist="38100" dir="2700000" algn="tl">
                    <a:srgbClr val="000000">
                      <a:alpha val="43137"/>
                    </a:srgbClr>
                  </a:outerShdw>
                </a:effectLst>
                <a:ea typeface="+mj-ea"/>
              </a:rPr>
              <a:t>Learning Group 5-8</a:t>
            </a:r>
          </a:p>
        </p:txBody>
      </p:sp>
      <p:sp>
        <p:nvSpPr>
          <p:cNvPr id="9" name="Rectangle 2">
            <a:extLst>
              <a:ext uri="{FF2B5EF4-FFF2-40B4-BE49-F238E27FC236}">
                <a16:creationId xmlns:a16="http://schemas.microsoft.com/office/drawing/2014/main" id="{D58CBC4A-4AFC-52F5-7D87-397CCE83FA83}"/>
              </a:ext>
            </a:extLst>
          </p:cNvPr>
          <p:cNvSpPr txBox="1">
            <a:spLocks noChangeArrowheads="1"/>
          </p:cNvSpPr>
          <p:nvPr/>
        </p:nvSpPr>
        <p:spPr>
          <a:xfrm>
            <a:off x="2757139" y="6019800"/>
            <a:ext cx="3782122" cy="533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endParaRPr lang="en-US" sz="2400" b="1" kern="0" dirty="0">
              <a:solidFill>
                <a:srgbClr val="0000CC"/>
              </a:solidFill>
              <a:effectLst>
                <a:outerShdw blurRad="38100" dist="38100" dir="2700000" algn="tl">
                  <a:srgbClr val="000000">
                    <a:alpha val="43137"/>
                  </a:srgbClr>
                </a:outerShdw>
              </a:effectLst>
              <a:ea typeface="+mj-ea"/>
            </a:endParaRPr>
          </a:p>
        </p:txBody>
      </p:sp>
      <p:graphicFrame>
        <p:nvGraphicFramePr>
          <p:cNvPr id="4" name="Table 3">
            <a:extLst>
              <a:ext uri="{FF2B5EF4-FFF2-40B4-BE49-F238E27FC236}">
                <a16:creationId xmlns:a16="http://schemas.microsoft.com/office/drawing/2014/main" id="{CA14A532-E852-7171-5E95-4F74600E18E2}"/>
              </a:ext>
            </a:extLst>
          </p:cNvPr>
          <p:cNvGraphicFramePr>
            <a:graphicFrameLocks noGrp="1"/>
          </p:cNvGraphicFramePr>
          <p:nvPr>
            <p:extLst>
              <p:ext uri="{D42A27DB-BD31-4B8C-83A1-F6EECF244321}">
                <p14:modId xmlns:p14="http://schemas.microsoft.com/office/powerpoint/2010/main" val="2700526703"/>
              </p:ext>
            </p:extLst>
          </p:nvPr>
        </p:nvGraphicFramePr>
        <p:xfrm>
          <a:off x="457200" y="805815"/>
          <a:ext cx="8382000" cy="5716905"/>
        </p:xfrm>
        <a:graphic>
          <a:graphicData uri="http://schemas.openxmlformats.org/drawingml/2006/table">
            <a:tbl>
              <a:tblPr>
                <a:tableStyleId>{5C22544A-7EE6-4342-B048-85BDC9FD1C3A}</a:tableStyleId>
              </a:tblPr>
              <a:tblGrid>
                <a:gridCol w="841683">
                  <a:extLst>
                    <a:ext uri="{9D8B030D-6E8A-4147-A177-3AD203B41FA5}">
                      <a16:colId xmlns:a16="http://schemas.microsoft.com/office/drawing/2014/main" val="3756802863"/>
                    </a:ext>
                  </a:extLst>
                </a:gridCol>
                <a:gridCol w="1509631">
                  <a:extLst>
                    <a:ext uri="{9D8B030D-6E8A-4147-A177-3AD203B41FA5}">
                      <a16:colId xmlns:a16="http://schemas.microsoft.com/office/drawing/2014/main" val="356401950"/>
                    </a:ext>
                  </a:extLst>
                </a:gridCol>
                <a:gridCol w="1654556">
                  <a:extLst>
                    <a:ext uri="{9D8B030D-6E8A-4147-A177-3AD203B41FA5}">
                      <a16:colId xmlns:a16="http://schemas.microsoft.com/office/drawing/2014/main" val="2634654376"/>
                    </a:ext>
                  </a:extLst>
                </a:gridCol>
                <a:gridCol w="4376130">
                  <a:extLst>
                    <a:ext uri="{9D8B030D-6E8A-4147-A177-3AD203B41FA5}">
                      <a16:colId xmlns:a16="http://schemas.microsoft.com/office/drawing/2014/main" val="4241144391"/>
                    </a:ext>
                  </a:extLst>
                </a:gridCol>
              </a:tblGrid>
              <a:tr h="505423">
                <a:tc>
                  <a:txBody>
                    <a:bodyPr/>
                    <a:lstStyle/>
                    <a:p>
                      <a:pPr algn="ctr" fontAlgn="b"/>
                      <a:r>
                        <a:rPr lang="en-GB" sz="1200" b="1" u="none" strike="noStrike" dirty="0">
                          <a:effectLst/>
                        </a:rPr>
                        <a:t>Group # </a:t>
                      </a:r>
                      <a:endParaRPr lang="en-GB"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200" b="1" u="none" strike="noStrike" dirty="0">
                          <a:effectLst/>
                        </a:rPr>
                        <a:t> Learning</a:t>
                      </a:r>
                    </a:p>
                    <a:p>
                      <a:pPr algn="ctr" fontAlgn="b"/>
                      <a:r>
                        <a:rPr lang="en-GB" sz="1200" b="1" u="none" strike="noStrike" dirty="0">
                          <a:effectLst/>
                        </a:rPr>
                        <a:t>Group </a:t>
                      </a:r>
                    </a:p>
                    <a:p>
                      <a:pPr algn="ctr" fontAlgn="b"/>
                      <a:r>
                        <a:rPr lang="en-GB" sz="1200" b="1" u="none" strike="noStrike" dirty="0">
                          <a:effectLst/>
                        </a:rPr>
                        <a:t>Name</a:t>
                      </a:r>
                      <a:endParaRPr lang="en-GB"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200" b="1" i="0" u="none" strike="noStrike" dirty="0">
                          <a:solidFill>
                            <a:srgbClr val="000000"/>
                          </a:solidFill>
                          <a:effectLst/>
                          <a:latin typeface="Calibri" panose="020F0502020204030204" pitchFamily="34" charset="0"/>
                        </a:rPr>
                        <a:t>Members names</a:t>
                      </a:r>
                    </a:p>
                  </a:txBody>
                  <a:tcPr marL="9525" marR="9525" marT="9525" marB="0" anchor="ctr"/>
                </a:tc>
                <a:tc>
                  <a:txBody>
                    <a:bodyPr/>
                    <a:lstStyle/>
                    <a:p>
                      <a:pPr algn="ctr" fontAlgn="b"/>
                      <a:r>
                        <a:rPr lang="en-GB" sz="1200" b="1" i="0" u="none" strike="noStrike" dirty="0">
                          <a:solidFill>
                            <a:srgbClr val="000000"/>
                          </a:solidFill>
                          <a:effectLst/>
                          <a:latin typeface="Calibri" panose="020F0502020204030204" pitchFamily="34" charset="0"/>
                        </a:rPr>
                        <a:t>Group culture, level of Diversity, Mother tongue, culture, MBTI, gender</a:t>
                      </a:r>
                    </a:p>
                  </a:txBody>
                  <a:tcPr marL="9525" marR="9525" marT="9525" marB="0" anchor="ctr"/>
                </a:tc>
                <a:extLst>
                  <a:ext uri="{0D108BD9-81ED-4DB2-BD59-A6C34878D82A}">
                    <a16:rowId xmlns:a16="http://schemas.microsoft.com/office/drawing/2014/main" val="1090307455"/>
                  </a:ext>
                </a:extLst>
              </a:tr>
              <a:tr h="505423">
                <a:tc>
                  <a:txBody>
                    <a:bodyPr/>
                    <a:lstStyle/>
                    <a:p>
                      <a:pPr algn="ctr" fontAlgn="b"/>
                      <a:r>
                        <a:rPr lang="en-FR" sz="1400" b="0" i="0" u="none" strike="noStrike" dirty="0">
                          <a:solidFill>
                            <a:srgbClr val="000000"/>
                          </a:solidFill>
                          <a:effectLst/>
                          <a:latin typeface="Calibri" panose="020F0502020204030204" pitchFamily="34" charset="0"/>
                        </a:rPr>
                        <a:t>5</a:t>
                      </a:r>
                    </a:p>
                  </a:txBody>
                  <a:tcPr marL="9525" marR="9525" marT="9525" marB="0" anchor="ctr"/>
                </a:tc>
                <a:tc>
                  <a:txBody>
                    <a:bodyPr/>
                    <a:lstStyle/>
                    <a:p>
                      <a:pPr algn="ctr" fontAlgn="b"/>
                      <a:r>
                        <a:rPr lang="en-FR" sz="14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8458113"/>
                  </a:ext>
                </a:extLst>
              </a:tr>
              <a:tr h="505423">
                <a:tc>
                  <a:txBody>
                    <a:bodyPr/>
                    <a:lstStyle/>
                    <a:p>
                      <a:pPr algn="ctr" fontAlgn="b"/>
                      <a:r>
                        <a:rPr lang="en-FR" sz="1400" b="0" i="0" u="none" strike="noStrike" dirty="0">
                          <a:solidFill>
                            <a:srgbClr val="000000"/>
                          </a:solidFill>
                          <a:effectLst/>
                          <a:latin typeface="Calibri" panose="020F0502020204030204" pitchFamily="34" charset="0"/>
                        </a:rPr>
                        <a:t>6</a:t>
                      </a:r>
                    </a:p>
                  </a:txBody>
                  <a:tcPr marL="9525" marR="9525" marT="9525" marB="0" anchor="ctr"/>
                </a:tc>
                <a:tc>
                  <a:txBody>
                    <a:bodyPr/>
                    <a:lstStyle/>
                    <a:p>
                      <a:pPr algn="ctr" fontAlgn="b"/>
                      <a:r>
                        <a:rPr lang="en-FR" sz="14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p>
                      <a:pPr algn="l" fontAlgn="b"/>
                      <a:endParaRPr lang="en-GB"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9486526"/>
                  </a:ext>
                </a:extLst>
              </a:tr>
              <a:tr h="505423">
                <a:tc>
                  <a:txBody>
                    <a:bodyPr/>
                    <a:lstStyle/>
                    <a:p>
                      <a:pPr algn="ctr" fontAlgn="b"/>
                      <a:r>
                        <a:rPr lang="en-FR" sz="1400" b="0" i="0" u="none" strike="noStrike" dirty="0">
                          <a:solidFill>
                            <a:srgbClr val="000000"/>
                          </a:solidFill>
                          <a:effectLst/>
                          <a:latin typeface="Calibri" panose="020F0502020204030204" pitchFamily="34" charset="0"/>
                        </a:rPr>
                        <a:t>7</a:t>
                      </a:r>
                    </a:p>
                  </a:txBody>
                  <a:tcPr marL="9525" marR="9525" marT="9525" marB="0" anchor="ctr"/>
                </a:tc>
                <a:tc>
                  <a:txBody>
                    <a:bodyPr/>
                    <a:lstStyle/>
                    <a:p>
                      <a:pPr algn="ctr" fontAlgn="b"/>
                      <a:r>
                        <a:rPr lang="en-FR" sz="14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3587171"/>
                  </a:ext>
                </a:extLst>
              </a:tr>
              <a:tr h="505423">
                <a:tc>
                  <a:txBody>
                    <a:bodyPr/>
                    <a:lstStyle/>
                    <a:p>
                      <a:pPr algn="ctr" fontAlgn="b"/>
                      <a:r>
                        <a:rPr lang="en-FR" sz="1400" b="0" i="0" u="none" strike="noStrike" dirty="0">
                          <a:solidFill>
                            <a:srgbClr val="000000"/>
                          </a:solidFill>
                          <a:effectLst/>
                          <a:latin typeface="Calibri" panose="020F0502020204030204" pitchFamily="34" charset="0"/>
                        </a:rPr>
                        <a:t>8</a:t>
                      </a:r>
                    </a:p>
                  </a:txBody>
                  <a:tcPr marL="9525" marR="9525" marT="9525" marB="0" anchor="ctr"/>
                </a:tc>
                <a:tc>
                  <a:txBody>
                    <a:bodyPr/>
                    <a:lstStyle/>
                    <a:p>
                      <a:pPr algn="ctr" fontAlgn="b"/>
                      <a:r>
                        <a:rPr lang="en-FR" sz="14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5917413"/>
                  </a:ext>
                </a:extLst>
              </a:tr>
            </a:tbl>
          </a:graphicData>
        </a:graphic>
      </p:graphicFrame>
    </p:spTree>
    <p:extLst>
      <p:ext uri="{BB962C8B-B14F-4D97-AF65-F5344CB8AC3E}">
        <p14:creationId xmlns:p14="http://schemas.microsoft.com/office/powerpoint/2010/main" val="350504453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18479</TotalTime>
  <Words>5131</Words>
  <Application>Microsoft Macintosh PowerPoint</Application>
  <PresentationFormat>On-screen Show (4:3)</PresentationFormat>
  <Paragraphs>726</Paragraphs>
  <Slides>51</Slides>
  <Notes>25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Arial Unicode MS</vt:lpstr>
      <vt:lpstr>ＭＳ Ｐゴシック</vt:lpstr>
      <vt:lpstr>ＭＳ Ｐゴシック</vt:lpstr>
      <vt:lpstr>Arial</vt:lpstr>
      <vt:lpstr>Arial Narrow</vt:lpstr>
      <vt:lpstr>Calibri</vt:lpstr>
      <vt:lpstr>Century Gothic</vt:lpstr>
      <vt:lpstr>Comic Sans MS</vt:lpstr>
      <vt:lpstr>Monotype Sorts</vt:lpstr>
      <vt:lpstr>Symbol</vt:lpstr>
      <vt:lpstr>Times New Roman</vt:lpstr>
      <vt:lpstr>Webdings</vt:lpstr>
      <vt:lpstr>Wingdings</vt:lpstr>
      <vt:lpstr>Default Design</vt:lpstr>
      <vt:lpstr>Personal Development &amp; Team Leadership</vt:lpstr>
      <vt:lpstr>That’s what we did last   week!</vt:lpstr>
      <vt:lpstr>Some Comments from Learning Logs </vt:lpstr>
      <vt:lpstr>Some Questions from Learning Logs </vt:lpstr>
      <vt:lpstr>Intention for today </vt:lpstr>
      <vt:lpstr>PowerPoint Presentation</vt:lpstr>
      <vt:lpstr> Assignments ready for class:</vt:lpstr>
      <vt:lpstr>PowerPoint Presentation</vt:lpstr>
      <vt:lpstr>PowerPoint Presentation</vt:lpstr>
      <vt:lpstr>PowerPoint Presentation</vt:lpstr>
      <vt:lpstr> FYI summary of engineering school students by types</vt:lpstr>
      <vt:lpstr> FYI summary of engineering school students by types</vt:lpstr>
      <vt:lpstr>PowerPoint Presentation</vt:lpstr>
      <vt:lpstr>PowerPoint Presentation</vt:lpstr>
      <vt:lpstr>Temperament Lens - summary of characteristics</vt:lpstr>
      <vt:lpstr>Career Interests</vt:lpstr>
      <vt:lpstr>Compare the dimensions of the Big 5 personality assessment and Carl Jung mental processes </vt:lpstr>
      <vt:lpstr>Sharing plans and strengths  </vt:lpstr>
      <vt:lpstr>PowerPoint Presentation</vt:lpstr>
      <vt:lpstr>Short moodle quiz on personality and the SINEK video on TeamLead Moodle (10’) </vt:lpstr>
      <vt:lpstr>Some insights on human biology and leadership</vt:lpstr>
      <vt:lpstr>Identifying your own emotions </vt:lpstr>
      <vt:lpstr>Using emotion wheels </vt:lpstr>
      <vt:lpstr>Using emotion wheels </vt:lpstr>
      <vt:lpstr>Using emotion wheels </vt:lpstr>
      <vt:lpstr>Try to identify these emotions </vt:lpstr>
      <vt:lpstr>PowerPoint Presentation</vt:lpstr>
      <vt:lpstr>Understanding emotions </vt:lpstr>
      <vt:lpstr>Expressing emotions </vt:lpstr>
      <vt:lpstr>Managing/Controlling your emotions </vt:lpstr>
      <vt:lpstr>Using emotions </vt:lpstr>
      <vt:lpstr>PowerPoint Presentation</vt:lpstr>
      <vt:lpstr>Wheel of Human Needs</vt:lpstr>
      <vt:lpstr>6 key emotions and their corresponding emotional needs.</vt:lpstr>
      <vt:lpstr>Reframing experiment: https://www.youtube.com/watch?v=__JLFw2FtEQ  Dr. Gabor Maté on How to Reframe a Challenging Moment and Feel Empowered</vt:lpstr>
      <vt:lpstr>Reframing experiment: </vt:lpstr>
      <vt:lpstr>Debrief of reframing experiment: </vt:lpstr>
      <vt:lpstr>A Good Problem Statement: </vt:lpstr>
      <vt:lpstr>Remember a  Good Problem Statement: </vt:lpstr>
      <vt:lpstr>A Shared Problem Statement: </vt:lpstr>
      <vt:lpstr>Team Task</vt:lpstr>
      <vt:lpstr>So, assignments for next class:</vt:lpstr>
      <vt:lpstr>Learning Log</vt:lpstr>
      <vt:lpstr>Appendix Other slides for next time</vt:lpstr>
      <vt:lpstr>PowerPoint Presentation</vt:lpstr>
      <vt:lpstr>Team building Activity</vt:lpstr>
      <vt:lpstr>Group Review</vt:lpstr>
      <vt:lpstr>Group Reflection</vt:lpstr>
      <vt:lpstr>Group Reflection Meeting process</vt:lpstr>
      <vt:lpstr>Giving and receiving feedback</vt:lpstr>
      <vt:lpstr>Team Task</vt:lpstr>
    </vt:vector>
  </TitlesOfParts>
  <Company>IUM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IUM</dc:creator>
  <cp:lastModifiedBy>Andrew Prior</cp:lastModifiedBy>
  <cp:revision>864</cp:revision>
  <cp:lastPrinted>2017-10-24T18:45:40Z</cp:lastPrinted>
  <dcterms:created xsi:type="dcterms:W3CDTF">2017-10-24T20:37:18Z</dcterms:created>
  <dcterms:modified xsi:type="dcterms:W3CDTF">2024-10-20T15:45:23Z</dcterms:modified>
</cp:coreProperties>
</file>